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charts/chart1.xml" ContentType="application/vnd.openxmlformats-officedocument.drawingml.chart+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Lst>
  <p:notesMasterIdLst>
    <p:notesMasterId r:id="rId7"/>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notesMaster" Target="notesMasters/notesMaster1.xml"/><Relationship Id="rId8" Type="http://schemas.openxmlformats.org/officeDocument/2006/relationships/presProps" Target="presProps.xml"/><Relationship Id="rId9" Type="http://schemas.openxmlformats.org/officeDocument/2006/relationships/viewProps" Target="viewProps.xml"/><Relationship Id="rId10" Type="http://schemas.openxmlformats.org/officeDocument/2006/relationships/theme" Target="theme/theme1.xml"/><Relationship Id="rId11" Type="http://schemas.openxmlformats.org/officeDocument/2006/relationships/tableStyles" Target="tableStyles.xml"/></Relationships>
</file>

<file path=ppt/charts/_rels/chart1.xml.rels><?xml version="1.0" encoding="UTF-8" standalone="yes"?><Relationships xmlns="http://schemas.openxmlformats.org/package/2006/relationships"><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c:date1904 val="0"/>
  <c:roundedCorners val="1"/>
  <c:chart>
    <c:autoTitleDeleted val="1"/>
    <c:plotArea>
      <c:layout/>
      <c:barChart>
        <c:barDir val="bar"/>
        <c:grouping val="clustered"/>
        <c:varyColors val="0"/>
        <c:ser>
          <c:idx val="0"/>
          <c:order val="0"/>
          <c:tx>
            <c:strRef>
              <c:f>Sheet1!$B$1</c:f>
              <c:strCache>
                <c:ptCount val="1"/>
                <c:pt idx="0">
                  <c:v>Separate implementations</c:v>
                </c:pt>
              </c:strCache>
            </c:strRef>
          </c:tx>
          <c:spPr>
            <a:solidFill>
              <a:srgbClr val="297DB3"/>
            </a:solidFill>
            <a:effectLst/>
          </c:spPr>
          <c:invertIfNegative val="0"/>
          <c:dLbls>
            <c:numFmt formatCode="#,##0" sourceLinked="0"/>
            <c:txPr>
              <a:bodyPr/>
              <a:lstStyle/>
              <a:p>
                <a:pPr>
                  <a:defRPr b="0" i="0" strike="noStrike" sz="1600" u="none">
                    <a:solidFill>
                      <a:srgbClr val="3B3838"/>
                    </a:solidFill>
                    <a:latin typeface="Proxima Nova Semibold"/>
                  </a:defRPr>
                </a:pPr>
              </a:p>
            </c:txPr>
            <c:showLegendKey val="0"/>
            <c:showVal val="1"/>
            <c:showCatName val="0"/>
            <c:showSerName val="0"/>
            <c:showPercent val="0"/>
            <c:showBubbleSize val="0"/>
            <c:showLeaderLines val="0"/>
          </c:dLbls>
          <c:cat>
            <c:multiLvlStrRef>
              <c:f>Sheet1!$A$2:$A$9</c:f>
              <c:multiLvlStrCache>
                <c:ptCount val="8"/>
                <c:lvl>
                  <c:pt idx="0">
                    <c:v>AI prompt &amp; model config</c:v>
                  </c:pt>
                  <c:pt idx="1">
                    <c:v>Email intake pipeline</c:v>
                  </c:pt>
                  <c:pt idx="2">
                    <c:v>Web-research engine</c:v>
                  </c:pt>
                  <c:pt idx="3">
                    <c:v>Entity matching &amp; dedup</c:v>
                  </c:pt>
                  <c:pt idx="4">
                    <c:v>AI spend tracking</c:v>
                  </c:pt>
                  <c:pt idx="5">
                    <c:v>Staged import</c:v>
                  </c:pt>
                  <c:pt idx="6">
                    <c:v>Enrichment credit ledger</c:v>
                  </c:pt>
                  <c:pt idx="7">
                    <c:v>Hybrid document search</c:v>
                  </c:pt>
                </c:lvl>
              </c:multiLvlStrCache>
            </c:multiLvlStrRef>
          </c:cat>
          <c:val>
            <c:numRef>
              <c:f>Sheet1!$B$2:$B$9</c:f>
              <c:numCache>
                <c:formatCode>General</c:formatCode>
                <c:ptCount val="8"/>
                <c:pt idx="0">
                  <c:v>5</c:v>
                </c:pt>
                <c:pt idx="1">
                  <c:v>5</c:v>
                </c:pt>
                <c:pt idx="2">
                  <c:v>4</c:v>
                </c:pt>
                <c:pt idx="3">
                  <c:v>4</c:v>
                </c:pt>
                <c:pt idx="4">
                  <c:v>4</c:v>
                </c:pt>
                <c:pt idx="5">
                  <c:v>3</c:v>
                </c:pt>
                <c:pt idx="6">
                  <c:v>3</c:v>
                </c:pt>
                <c:pt idx="7">
                  <c:v>3</c:v>
                </c:pt>
              </c:numCache>
            </c:numRef>
          </c:val>
        </c:ser>
        <c:dLbls>
          <c:numFmt formatCode="#,##0" sourceLinked="0"/>
          <c:txPr>
            <a:bodyPr/>
            <a:lstStyle/>
            <a:p>
              <a:pPr>
                <a:defRPr b="0" i="0" strike="noStrike" sz="1600" u="none">
                  <a:solidFill>
                    <a:srgbClr val="3B3838"/>
                  </a:solidFill>
                  <a:latin typeface="Proxima Nova Semibold"/>
                </a:defRPr>
              </a:pPr>
            </a:p>
          </c:txPr>
          <c:showLegendKey val="0"/>
          <c:showVal val="1"/>
          <c:showCatName val="0"/>
          <c:showSerName val="0"/>
          <c:showPercent val="0"/>
          <c:showBubbleSize val="0"/>
          <c:showLeaderLines val="0"/>
        </c:dLbls>
        <c:gapWidth val="55"/>
        <c:overlap val="0"/>
        <c:axId val="2094734554"/>
        <c:axId val="2094734552"/>
        <c:axId val="2094734556"/>
      </c:barChart>
      <c:catAx>
        <c:axId val="2094734554"/>
        <c:scaling>
          <c:orientation val="minMax"/>
        </c:scaling>
        <c:delete val="0"/>
        <c:axPos val="l"/>
        <c:numFmt formatCode="General" sourceLinked="1"/>
        <c:majorTickMark val="out"/>
        <c:minorTickMark val="none"/>
        <c:tickLblPos val="nextTo"/>
        <c:spPr>
          <a:ln w="12700" cap="flat">
            <a:noFill/>
            <a:prstDash val="solid"/>
            <a:round/>
          </a:ln>
        </c:spPr>
        <c:txPr>
          <a:bodyPr/>
          <a:lstStyle/>
          <a:p>
            <a:pPr>
              <a:defRPr sz="1600" b="0" i="0" u="none" strike="noStrike">
                <a:solidFill>
                  <a:srgbClr val="3B3838"/>
                </a:solidFill>
                <a:latin typeface="Proxima Nova Light"/>
              </a:defRPr>
            </a:pPr>
            <a:endParaRPr lang="en-US"/>
          </a:p>
        </c:txPr>
        <c:crossAx val="2094734552"/>
        <c:crosses val="autoZero"/>
        <c:auto val="1"/>
        <c:lblAlgn val="ctr"/>
        <c:noMultiLvlLbl val="1"/>
      </c:catAx>
      <c:valAx>
        <c:axId val="2094734552"/>
        <c:scaling>
          <c:orientation val="minMax"/>
          <c:max val="6"/>
        </c:scaling>
        <c:delete val="0"/>
        <c:axPos val="b"/>
        <c:majorGridlines>
          <c:spPr>
            <a:ln w="12700" cap="flat">
              <a:solidFill>
                <a:srgbClr val="DFDFDF"/>
              </a:solidFill>
              <a:prstDash val="solid"/>
              <a:round/>
            </a:ln>
          </c:spPr>
        </c:majorGridlines>
        <c:numFmt formatCode="General" sourceLinked="0"/>
        <c:majorTickMark val="out"/>
        <c:minorTickMark val="none"/>
        <c:tickLblPos val="low"/>
        <c:spPr>
          <a:ln w="12700" cap="flat">
            <a:noFill/>
            <a:prstDash val="solid"/>
            <a:round/>
          </a:ln>
        </c:spPr>
        <c:txPr>
          <a:bodyPr/>
          <a:lstStyle/>
          <a:p>
            <a:pPr>
              <a:defRPr sz="1400" b="0" i="0" u="none" strike="noStrike">
                <a:solidFill>
                  <a:srgbClr val="5E5E5E"/>
                </a:solidFill>
                <a:latin typeface="Proxima Nova Light"/>
              </a:defRPr>
            </a:pPr>
            <a:endParaRPr lang="en-US"/>
          </a:p>
        </c:txPr>
        <c:crossAx val="2094734554"/>
        <c:crosses val="autoZero"/>
        <c:crossBetween val="between"/>
        <c:majorUnit val="1"/>
      </c:valAx>
      <c:spPr>
        <a:noFill/>
        <a:ln>
          <a:noFill/>
        </a:ln>
        <a:effectLst/>
      </c:spPr>
    </c:plotArea>
    <c:plotVisOnly val="1"/>
    <c:dispBlanksAs val="span"/>
  </c:chart>
  <c:spPr>
    <a:noFill/>
    <a:ln>
      <a:noFill/>
    </a:ln>
    <a:effectLst/>
  </c:spPr>
  <c:externalData r:id="rId1">
    <c:autoUpdate val="0"/>
  </c:externalData>
</c:chartSpace>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chart" Target="/ppt/charts/chart1.xml"/><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Text 0"/>
          <p:cNvSpPr/>
          <p:nvPr/>
        </p:nvSpPr>
        <p:spPr>
          <a:xfrm>
            <a:off x="20848320" y="502920"/>
            <a:ext cx="3200400" cy="822960"/>
          </a:xfrm>
          <a:prstGeom prst="rect">
            <a:avLst/>
          </a:prstGeom>
          <a:noFill/>
          <a:ln/>
        </p:spPr>
        <p:txBody>
          <a:bodyPr wrap="square" rtlCol="0" anchor="ctr"/>
          <a:lstStyle/>
          <a:p>
            <a:pPr algn="r" indent="0" marL="0">
              <a:buNone/>
            </a:pPr>
            <a:r>
              <a:rPr lang="en-US" sz="2800" b="1" spc="150" kern="0" dirty="0">
                <a:solidFill>
                  <a:srgbClr val="0093D0"/>
                </a:solidFill>
                <a:latin typeface="Proxima Nova" pitchFamily="34" charset="0"/>
                <a:ea typeface="Proxima Nova" pitchFamily="34" charset="-122"/>
                <a:cs typeface="Proxima Nova" pitchFamily="34" charset="-120"/>
              </a:rPr>
              <a:t>SLW</a:t>
            </a:r>
            <a:endParaRPr lang="en-US" sz="2800" dirty="0"/>
          </a:p>
        </p:txBody>
      </p:sp>
      <p:sp>
        <p:nvSpPr>
          <p:cNvPr id="3" name="Shape 1"/>
          <p:cNvSpPr/>
          <p:nvPr/>
        </p:nvSpPr>
        <p:spPr>
          <a:xfrm>
            <a:off x="1179576" y="5120640"/>
            <a:ext cx="2926080" cy="82296"/>
          </a:xfrm>
          <a:prstGeom prst="rect">
            <a:avLst/>
          </a:prstGeom>
          <a:solidFill>
            <a:srgbClr val="0093D0"/>
          </a:solidFill>
          <a:ln w="12700">
            <a:solidFill>
              <a:srgbClr val="0093D0"/>
            </a:solidFill>
            <a:prstDash val="solid"/>
          </a:ln>
        </p:spPr>
      </p:sp>
      <p:sp>
        <p:nvSpPr>
          <p:cNvPr id="4" name="Text 2"/>
          <p:cNvSpPr/>
          <p:nvPr/>
        </p:nvSpPr>
        <p:spPr>
          <a:xfrm>
            <a:off x="1179576" y="5669280"/>
            <a:ext cx="19659600" cy="2926080"/>
          </a:xfrm>
          <a:prstGeom prst="rect">
            <a:avLst/>
          </a:prstGeom>
          <a:noFill/>
          <a:ln/>
        </p:spPr>
        <p:txBody>
          <a:bodyPr wrap="square" rtlCol="0" anchor="t"/>
          <a:lstStyle/>
          <a:p>
            <a:pPr indent="0" marL="0">
              <a:buNone/>
            </a:pPr>
            <a:r>
              <a:rPr lang="en-US" sz="6000" dirty="0">
                <a:solidFill>
                  <a:srgbClr val="3B3838"/>
                </a:solidFill>
                <a:latin typeface="Proxima Nova Light" pitchFamily="34" charset="0"/>
                <a:ea typeface="Proxima Nova Light" pitchFamily="34" charset="-122"/>
                <a:cs typeface="Proxima Nova Light" pitchFamily="34" charset="-120"/>
              </a:rPr>
              <a:t>One platform for </a:t>
            </a:r>
            <a:pPr indent="0" marL="0">
              <a:buNone/>
            </a:pPr>
            <a:r>
              <a:rPr lang="en-US" sz="6000" dirty="0">
                <a:solidFill>
                  <a:srgbClr val="3B3838"/>
                </a:solidFill>
                <a:latin typeface="Proxima Nova Semibold" pitchFamily="34" charset="0"/>
                <a:ea typeface="Proxima Nova Semibold" pitchFamily="34" charset="-122"/>
                <a:cs typeface="Proxima Nova Semibold" pitchFamily="34" charset="-120"/>
              </a:rPr>
              <a:t>research, intake and analysis</a:t>
            </a:r>
            <a:endParaRPr lang="en-US" sz="6000" dirty="0"/>
          </a:p>
        </p:txBody>
      </p:sp>
      <p:sp>
        <p:nvSpPr>
          <p:cNvPr id="5" name="Text 3"/>
          <p:cNvSpPr/>
          <p:nvPr/>
        </p:nvSpPr>
        <p:spPr>
          <a:xfrm>
            <a:off x="1179576" y="8778240"/>
            <a:ext cx="16916400" cy="914400"/>
          </a:xfrm>
          <a:prstGeom prst="rect">
            <a:avLst/>
          </a:prstGeom>
          <a:noFill/>
          <a:ln/>
        </p:spPr>
        <p:txBody>
          <a:bodyPr wrap="square" rtlCol="0" anchor="ctr"/>
          <a:lstStyle/>
          <a:p>
            <a:pPr indent="0" marL="0">
              <a:buNone/>
            </a:pPr>
            <a:r>
              <a:rPr lang="en-US" sz="2200" dirty="0">
                <a:solidFill>
                  <a:srgbClr val="5E5E5E"/>
                </a:solidFill>
                <a:latin typeface="Proxima Nova Light" pitchFamily="34" charset="0"/>
                <a:ea typeface="Proxima Nova Light" pitchFamily="34" charset="-122"/>
                <a:cs typeface="Proxima Nova Light" pitchFamily="34" charset="-120"/>
              </a:rPr>
              <a:t>Eight applications, one shared engine, one research shelf, one registry of every person and firm we track.</a:t>
            </a:r>
            <a:endParaRPr lang="en-US" sz="2200" dirty="0"/>
          </a:p>
        </p:txBody>
      </p:sp>
      <p:sp>
        <p:nvSpPr>
          <p:cNvPr id="6" name="Text 4"/>
          <p:cNvSpPr/>
          <p:nvPr/>
        </p:nvSpPr>
        <p:spPr>
          <a:xfrm>
            <a:off x="1179576" y="10058400"/>
            <a:ext cx="9144000" cy="457200"/>
          </a:xfrm>
          <a:prstGeom prst="rect">
            <a:avLst/>
          </a:prstGeom>
          <a:noFill/>
          <a:ln/>
        </p:spPr>
        <p:txBody>
          <a:bodyPr wrap="square" rtlCol="0" anchor="ctr"/>
          <a:lstStyle/>
          <a:p>
            <a:pPr indent="0" marL="0">
              <a:buNone/>
            </a:pPr>
            <a:r>
              <a:rPr lang="en-US" sz="1700" spc="150" kern="0" dirty="0">
                <a:solidFill>
                  <a:srgbClr val="0093D0"/>
                </a:solidFill>
                <a:latin typeface="Proxima Nova Light" pitchFamily="34" charset="0"/>
                <a:ea typeface="Proxima Nova Light" pitchFamily="34" charset="-122"/>
                <a:cs typeface="Proxima Nova Light" pitchFamily="34" charset="-120"/>
              </a:rPr>
              <a:t>August 2026</a:t>
            </a:r>
            <a:endParaRPr lang="en-US" sz="17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1179576" y="804672"/>
            <a:ext cx="2103120" cy="594360"/>
          </a:xfrm>
          <a:prstGeom prst="roundRect">
            <a:avLst>
              <a:gd name="adj" fmla="val 49231"/>
            </a:avLst>
          </a:prstGeom>
          <a:solidFill>
            <a:srgbClr val="FFFFFF"/>
          </a:solidFill>
          <a:ln w="15240">
            <a:solidFill>
              <a:srgbClr val="0093D0"/>
            </a:solidFill>
            <a:prstDash val="solid"/>
          </a:ln>
        </p:spPr>
      </p:sp>
      <p:sp>
        <p:nvSpPr>
          <p:cNvPr id="3" name="Text 1"/>
          <p:cNvSpPr/>
          <p:nvPr/>
        </p:nvSpPr>
        <p:spPr>
          <a:xfrm>
            <a:off x="1179576" y="804672"/>
            <a:ext cx="2103120" cy="594360"/>
          </a:xfrm>
          <a:prstGeom prst="rect">
            <a:avLst/>
          </a:prstGeom>
          <a:noFill/>
          <a:ln/>
        </p:spPr>
        <p:txBody>
          <a:bodyPr wrap="square" rtlCol="0" anchor="ctr"/>
          <a:lstStyle/>
          <a:p>
            <a:pPr algn="ctr" indent="0" marL="0">
              <a:buNone/>
            </a:pPr>
            <a:r>
              <a:rPr lang="en-US" sz="1700" spc="150" kern="0" dirty="0">
                <a:solidFill>
                  <a:srgbClr val="0093D0"/>
                </a:solidFill>
                <a:latin typeface="Proxima Nova Light" pitchFamily="34" charset="0"/>
                <a:ea typeface="Proxima Nova Light" pitchFamily="34" charset="-122"/>
                <a:cs typeface="Proxima Nova Light" pitchFamily="34" charset="-120"/>
              </a:rPr>
              <a:t>DUPLICATION</a:t>
            </a:r>
            <a:endParaRPr lang="en-US" sz="1700" dirty="0"/>
          </a:p>
        </p:txBody>
      </p:sp>
      <p:sp>
        <p:nvSpPr>
          <p:cNvPr id="4" name="Text 2"/>
          <p:cNvSpPr/>
          <p:nvPr/>
        </p:nvSpPr>
        <p:spPr>
          <a:xfrm>
            <a:off x="20848320" y="502920"/>
            <a:ext cx="3200400" cy="822960"/>
          </a:xfrm>
          <a:prstGeom prst="rect">
            <a:avLst/>
          </a:prstGeom>
          <a:noFill/>
          <a:ln/>
        </p:spPr>
        <p:txBody>
          <a:bodyPr wrap="square" rtlCol="0" anchor="ctr"/>
          <a:lstStyle/>
          <a:p>
            <a:pPr algn="r" indent="0" marL="0">
              <a:buNone/>
            </a:pPr>
            <a:r>
              <a:rPr lang="en-US" sz="2800" b="1" spc="150" kern="0" dirty="0">
                <a:solidFill>
                  <a:srgbClr val="0093D0"/>
                </a:solidFill>
                <a:latin typeface="Proxima Nova" pitchFamily="34" charset="0"/>
                <a:ea typeface="Proxima Nova" pitchFamily="34" charset="-122"/>
                <a:cs typeface="Proxima Nova" pitchFamily="34" charset="-120"/>
              </a:rPr>
              <a:t>SLW</a:t>
            </a:r>
            <a:endParaRPr lang="en-US" sz="2800" dirty="0"/>
          </a:p>
        </p:txBody>
      </p:sp>
      <p:sp>
        <p:nvSpPr>
          <p:cNvPr id="5" name="Text 3"/>
          <p:cNvSpPr/>
          <p:nvPr/>
        </p:nvSpPr>
        <p:spPr>
          <a:xfrm>
            <a:off x="1179576" y="1572768"/>
            <a:ext cx="21762720" cy="2057400"/>
          </a:xfrm>
          <a:prstGeom prst="rect">
            <a:avLst/>
          </a:prstGeom>
          <a:noFill/>
          <a:ln/>
        </p:spPr>
        <p:txBody>
          <a:bodyPr wrap="square" rtlCol="0" anchor="t"/>
          <a:lstStyle/>
          <a:p>
            <a:pPr algn="l" indent="0" marL="0">
              <a:buNone/>
            </a:pPr>
            <a:r>
              <a:rPr lang="en-US" sz="4500" dirty="0">
                <a:solidFill>
                  <a:srgbClr val="3B3838"/>
                </a:solidFill>
                <a:latin typeface="Proxima Nova Light" pitchFamily="34" charset="0"/>
                <a:ea typeface="Proxima Nova Light" pitchFamily="34" charset="-122"/>
                <a:cs typeface="Proxima Nova Light" pitchFamily="34" charset="-120"/>
              </a:rPr>
              <a:t>Across seven codebases, the same capability had been written </a:t>
            </a:r>
            <a:pPr algn="l" indent="0" marL="0">
              <a:buNone/>
            </a:pPr>
            <a:r>
              <a:rPr lang="en-US" sz="4500" dirty="0">
                <a:solidFill>
                  <a:srgbClr val="3B3838"/>
                </a:solidFill>
                <a:latin typeface="Proxima Nova Semibold" pitchFamily="34" charset="0"/>
                <a:ea typeface="Proxima Nova Semibold" pitchFamily="34" charset="-122"/>
                <a:cs typeface="Proxima Nova Semibold" pitchFamily="34" charset="-120"/>
              </a:rPr>
              <a:t>three to five times over</a:t>
            </a:r>
            <a:endParaRPr lang="en-US" sz="4500" dirty="0"/>
          </a:p>
        </p:txBody>
      </p:sp>
      <p:sp>
        <p:nvSpPr>
          <p:cNvPr id="6" name="Text 4"/>
          <p:cNvSpPr/>
          <p:nvPr/>
        </p:nvSpPr>
        <p:spPr>
          <a:xfrm>
            <a:off x="1179576" y="3584448"/>
            <a:ext cx="21762720" cy="548640"/>
          </a:xfrm>
          <a:prstGeom prst="rect">
            <a:avLst/>
          </a:prstGeom>
          <a:noFill/>
          <a:ln/>
        </p:spPr>
        <p:txBody>
          <a:bodyPr wrap="square" rtlCol="0" anchor="t"/>
          <a:lstStyle/>
          <a:p>
            <a:pPr indent="0" marL="0">
              <a:buNone/>
            </a:pPr>
            <a:r>
              <a:rPr lang="en-US" sz="2600" dirty="0">
                <a:solidFill>
                  <a:srgbClr val="3B3838"/>
                </a:solidFill>
                <a:latin typeface="Proxima Nova Semibold" pitchFamily="34" charset="0"/>
                <a:ea typeface="Proxima Nova Semibold" pitchFamily="34" charset="-122"/>
                <a:cs typeface="Proxima Nova Semibold" pitchFamily="34" charset="-120"/>
              </a:rPr>
              <a:t>Nothing was shared, so every fix had to be made five times to reach everyone — and in practice it was made once.</a:t>
            </a:r>
            <a:endParaRPr lang="en-US" sz="2600" dirty="0"/>
          </a:p>
        </p:txBody>
      </p:sp>
      <p:graphicFrame>
        <p:nvGraphicFramePr>
          <p:cNvPr id="7" name="Chart 0" descr=""/>
          <p:cNvGraphicFramePr/>
          <p:nvPr/>
        </p:nvGraphicFramePr>
        <p:xfrm>
          <a:off x="1179576" y="4480560"/>
          <a:ext cx="13898880" cy="7863840"/>
        </p:xfrm>
        <a:graphic xmlns:a="http://schemas.openxmlformats.org/drawingml/2006/main">
          <a:graphicData uri="http://schemas.openxmlformats.org/drawingml/2006/chart">
            <c:chart xmlns:c="http://schemas.openxmlformats.org/drawingml/2006/chart" r:id="rId1"/>
          </a:graphicData>
        </a:graphic>
      </p:graphicFrame>
      <p:sp>
        <p:nvSpPr>
          <p:cNvPr id="8" name="Shape 5"/>
          <p:cNvSpPr/>
          <p:nvPr/>
        </p:nvSpPr>
        <p:spPr>
          <a:xfrm>
            <a:off x="15727680" y="4480560"/>
            <a:ext cx="7479792" cy="7863840"/>
          </a:xfrm>
          <a:prstGeom prst="roundRect">
            <a:avLst>
              <a:gd name="adj" fmla="val 2200"/>
            </a:avLst>
          </a:prstGeom>
          <a:solidFill>
            <a:srgbClr val="F5F5F5"/>
          </a:solidFill>
          <a:ln w="12700">
            <a:solidFill>
              <a:srgbClr val="F5F5F5"/>
            </a:solidFill>
            <a:prstDash val="solid"/>
          </a:ln>
        </p:spPr>
      </p:sp>
      <p:sp>
        <p:nvSpPr>
          <p:cNvPr id="9" name="Text 6"/>
          <p:cNvSpPr/>
          <p:nvPr/>
        </p:nvSpPr>
        <p:spPr>
          <a:xfrm>
            <a:off x="16184880" y="4892040"/>
            <a:ext cx="6565392" cy="457200"/>
          </a:xfrm>
          <a:prstGeom prst="rect">
            <a:avLst/>
          </a:prstGeom>
          <a:noFill/>
          <a:ln/>
        </p:spPr>
        <p:txBody>
          <a:bodyPr wrap="square" lIns="0" tIns="0" rIns="0" bIns="0" rtlCol="0" anchor="ctr"/>
          <a:lstStyle/>
          <a:p>
            <a:pPr indent="0" marL="0">
              <a:buNone/>
            </a:pPr>
            <a:r>
              <a:rPr lang="en-US" sz="2400" spc="150" kern="0" dirty="0">
                <a:solidFill>
                  <a:srgbClr val="0093D0"/>
                </a:solidFill>
                <a:latin typeface="Proxima Nova Semibold" pitchFamily="34" charset="0"/>
                <a:ea typeface="Proxima Nova Semibold" pitchFamily="34" charset="-122"/>
                <a:cs typeface="Proxima Nova Semibold" pitchFamily="34" charset="-120"/>
              </a:rPr>
              <a:t>WHAT IT COST</a:t>
            </a:r>
            <a:endParaRPr lang="en-US" sz="2400" dirty="0"/>
          </a:p>
        </p:txBody>
      </p:sp>
      <p:sp>
        <p:nvSpPr>
          <p:cNvPr id="10" name="Text 7"/>
          <p:cNvSpPr/>
          <p:nvPr/>
        </p:nvSpPr>
        <p:spPr>
          <a:xfrm>
            <a:off x="16184880" y="5577840"/>
            <a:ext cx="6565392" cy="3657600"/>
          </a:xfrm>
          <a:prstGeom prst="rect">
            <a:avLst/>
          </a:prstGeom>
          <a:noFill/>
          <a:ln/>
        </p:spPr>
        <p:txBody>
          <a:bodyPr wrap="square" lIns="0" tIns="0" rIns="0" bIns="0" rtlCol="0" anchor="t"/>
          <a:lstStyle/>
          <a:p>
            <a:pPr indent="0" marL="0">
              <a:buNone/>
            </a:pPr>
            <a:r>
              <a:rPr lang="en-US" sz="2400" dirty="0">
                <a:solidFill>
                  <a:srgbClr val="3B3838"/>
                </a:solidFill>
                <a:latin typeface="Proxima Nova Semibold" pitchFamily="34" charset="0"/>
                <a:ea typeface="Proxima Nova Semibold" pitchFamily="34" charset="-122"/>
                <a:cs typeface="Proxima Nova Semibold" pitchFamily="34" charset="-120"/>
              </a:rPr>
              <a:t>Eight teams solving one problem eight ways.</a:t>
            </a:r>
            <a:endParaRPr lang="en-US" sz="2400" dirty="0"/>
          </a:p>
          <a:p>
            <a:pPr indent="0" marL="0">
              <a:buNone/>
            </a:pPr>
            <a:r>
              <a:rPr lang="en-US" sz="1000" dirty="0">
                <a:solidFill>
                  <a:srgbClr val="000000"/>
                </a:solidFill>
              </a:rPr>
              <a:t> </a:t>
            </a:r>
            <a:endParaRPr lang="en-US" sz="2400" dirty="0"/>
          </a:p>
          <a:p>
            <a:pPr indent="0" marL="0">
              <a:buNone/>
            </a:pPr>
            <a:r>
              <a:rPr lang="en-US" sz="1600" dirty="0">
                <a:solidFill>
                  <a:srgbClr val="3B3838"/>
                </a:solidFill>
                <a:latin typeface="Proxima Nova Light" pitchFamily="34" charset="0"/>
                <a:ea typeface="Proxima Nova Light" pitchFamily="34" charset="-122"/>
                <a:cs typeface="Proxima Nova Light" pitchFamily="34" charset="-120"/>
              </a:rPr>
              <a:t>An improvement to research quality, a cost control, or a new safeguard reached one application and stopped there. The other implementations drifted — each with its own defects, its own spend, and its own idea of what a fact looks like.</a:t>
            </a:r>
            <a:endParaRPr lang="en-US" sz="2400" dirty="0"/>
          </a:p>
          <a:p>
            <a:pPr indent="0" marL="0">
              <a:buNone/>
            </a:pPr>
            <a:r>
              <a:rPr lang="en-US" sz="1000" dirty="0">
                <a:solidFill>
                  <a:srgbClr val="000000"/>
                </a:solidFill>
              </a:rPr>
              <a:t> </a:t>
            </a:r>
            <a:endParaRPr lang="en-US" sz="2400" dirty="0"/>
          </a:p>
          <a:p>
            <a:pPr indent="0" marL="0">
              <a:buNone/>
            </a:pPr>
            <a:r>
              <a:rPr lang="en-US" sz="1600" dirty="0">
                <a:solidFill>
                  <a:srgbClr val="3B3838"/>
                </a:solidFill>
                <a:latin typeface="Proxima Nova Light" pitchFamily="34" charset="0"/>
                <a:ea typeface="Proxima Nova Light" pitchFamily="34" charset="-122"/>
                <a:cs typeface="Proxima Nova Light" pitchFamily="34" charset="-120"/>
              </a:rPr>
              <a:t>Consolidation reverses that arithmetic: build once, and every application improves at the same moment.</a:t>
            </a:r>
            <a:endParaRPr lang="en-US" sz="2400" dirty="0"/>
          </a:p>
        </p:txBody>
      </p:sp>
      <p:sp>
        <p:nvSpPr>
          <p:cNvPr id="11" name="Text 8"/>
          <p:cNvSpPr/>
          <p:nvPr/>
        </p:nvSpPr>
        <p:spPr>
          <a:xfrm>
            <a:off x="16184880" y="9464040"/>
            <a:ext cx="2194560" cy="777240"/>
          </a:xfrm>
          <a:prstGeom prst="rect">
            <a:avLst/>
          </a:prstGeom>
          <a:noFill/>
          <a:ln/>
        </p:spPr>
        <p:txBody>
          <a:bodyPr wrap="square" lIns="0" tIns="0" rIns="0" bIns="0" rtlCol="0" anchor="ctr"/>
          <a:lstStyle/>
          <a:p>
            <a:pPr indent="0" marL="0">
              <a:buNone/>
            </a:pPr>
            <a:r>
              <a:rPr lang="en-US" sz="4200" dirty="0">
                <a:solidFill>
                  <a:srgbClr val="0093D0"/>
                </a:solidFill>
                <a:latin typeface="Proxima Nova Semibold" pitchFamily="34" charset="0"/>
                <a:ea typeface="Proxima Nova Semibold" pitchFamily="34" charset="-122"/>
                <a:cs typeface="Proxima Nova Semibold" pitchFamily="34" charset="-120"/>
              </a:rPr>
              <a:t>60+</a:t>
            </a:r>
            <a:endParaRPr lang="en-US" sz="4200" dirty="0"/>
          </a:p>
        </p:txBody>
      </p:sp>
      <p:sp>
        <p:nvSpPr>
          <p:cNvPr id="12" name="Text 9"/>
          <p:cNvSpPr/>
          <p:nvPr/>
        </p:nvSpPr>
        <p:spPr>
          <a:xfrm>
            <a:off x="18470880" y="9464040"/>
            <a:ext cx="4279392" cy="777240"/>
          </a:xfrm>
          <a:prstGeom prst="rect">
            <a:avLst/>
          </a:prstGeom>
          <a:noFill/>
          <a:ln/>
        </p:spPr>
        <p:txBody>
          <a:bodyPr wrap="square" lIns="0" tIns="0" rIns="0" bIns="0" rtlCol="0" anchor="ctr"/>
          <a:lstStyle/>
          <a:p>
            <a:pPr indent="0" marL="0">
              <a:buNone/>
            </a:pPr>
            <a:r>
              <a:rPr lang="en-US" sz="1700" dirty="0">
                <a:solidFill>
                  <a:srgbClr val="3B3838"/>
                </a:solidFill>
                <a:latin typeface="Proxima Nova Light" pitchFamily="34" charset="0"/>
                <a:ea typeface="Proxima Nova Light" pitchFamily="34" charset="-122"/>
                <a:cs typeface="Proxima Nova Light" pitchFamily="34" charset="-120"/>
              </a:rPr>
              <a:t>features reviewed</a:t>
            </a:r>
            <a:endParaRPr lang="en-US" sz="1700" dirty="0"/>
          </a:p>
        </p:txBody>
      </p:sp>
      <p:sp>
        <p:nvSpPr>
          <p:cNvPr id="13" name="Text 10"/>
          <p:cNvSpPr/>
          <p:nvPr/>
        </p:nvSpPr>
        <p:spPr>
          <a:xfrm>
            <a:off x="16184880" y="10424160"/>
            <a:ext cx="2194560" cy="777240"/>
          </a:xfrm>
          <a:prstGeom prst="rect">
            <a:avLst/>
          </a:prstGeom>
          <a:noFill/>
          <a:ln/>
        </p:spPr>
        <p:txBody>
          <a:bodyPr wrap="square" lIns="0" tIns="0" rIns="0" bIns="0" rtlCol="0" anchor="ctr"/>
          <a:lstStyle/>
          <a:p>
            <a:pPr indent="0" marL="0">
              <a:buNone/>
            </a:pPr>
            <a:r>
              <a:rPr lang="en-US" sz="4200" dirty="0">
                <a:solidFill>
                  <a:srgbClr val="0093D0"/>
                </a:solidFill>
                <a:latin typeface="Proxima Nova Semibold" pitchFamily="34" charset="0"/>
                <a:ea typeface="Proxima Nova Semibold" pitchFamily="34" charset="-122"/>
                <a:cs typeface="Proxima Nova Semibold" pitchFamily="34" charset="-120"/>
              </a:rPr>
              <a:t>7</a:t>
            </a:r>
            <a:endParaRPr lang="en-US" sz="4200" dirty="0"/>
          </a:p>
        </p:txBody>
      </p:sp>
      <p:sp>
        <p:nvSpPr>
          <p:cNvPr id="14" name="Text 11"/>
          <p:cNvSpPr/>
          <p:nvPr/>
        </p:nvSpPr>
        <p:spPr>
          <a:xfrm>
            <a:off x="18470880" y="10424160"/>
            <a:ext cx="4279392" cy="777240"/>
          </a:xfrm>
          <a:prstGeom prst="rect">
            <a:avLst/>
          </a:prstGeom>
          <a:noFill/>
          <a:ln/>
        </p:spPr>
        <p:txBody>
          <a:bodyPr wrap="square" lIns="0" tIns="0" rIns="0" bIns="0" rtlCol="0" anchor="ctr"/>
          <a:lstStyle/>
          <a:p>
            <a:pPr indent="0" marL="0">
              <a:buNone/>
            </a:pPr>
            <a:r>
              <a:rPr lang="en-US" sz="1700" dirty="0">
                <a:solidFill>
                  <a:srgbClr val="3B3838"/>
                </a:solidFill>
                <a:latin typeface="Proxima Nova Light" pitchFamily="34" charset="0"/>
                <a:ea typeface="Proxima Nova Light" pitchFamily="34" charset="-122"/>
                <a:cs typeface="Proxima Nova Light" pitchFamily="34" charset="-120"/>
              </a:rPr>
              <a:t>codebases</a:t>
            </a:r>
            <a:endParaRPr lang="en-US" sz="1700" dirty="0"/>
          </a:p>
        </p:txBody>
      </p:sp>
      <p:sp>
        <p:nvSpPr>
          <p:cNvPr id="15" name="Text 12"/>
          <p:cNvSpPr/>
          <p:nvPr/>
        </p:nvSpPr>
        <p:spPr>
          <a:xfrm>
            <a:off x="16184880" y="11384280"/>
            <a:ext cx="2194560" cy="777240"/>
          </a:xfrm>
          <a:prstGeom prst="rect">
            <a:avLst/>
          </a:prstGeom>
          <a:noFill/>
          <a:ln/>
        </p:spPr>
        <p:txBody>
          <a:bodyPr wrap="square" lIns="0" tIns="0" rIns="0" bIns="0" rtlCol="0" anchor="ctr"/>
          <a:lstStyle/>
          <a:p>
            <a:pPr indent="0" marL="0">
              <a:buNone/>
            </a:pPr>
            <a:r>
              <a:rPr lang="en-US" sz="4200" dirty="0">
                <a:solidFill>
                  <a:srgbClr val="0093D0"/>
                </a:solidFill>
                <a:latin typeface="Proxima Nova Semibold" pitchFamily="34" charset="0"/>
                <a:ea typeface="Proxima Nova Semibold" pitchFamily="34" charset="-122"/>
                <a:cs typeface="Proxima Nova Semibold" pitchFamily="34" charset="-120"/>
              </a:rPr>
              <a:t>0</a:t>
            </a:r>
            <a:endParaRPr lang="en-US" sz="4200" dirty="0"/>
          </a:p>
        </p:txBody>
      </p:sp>
      <p:sp>
        <p:nvSpPr>
          <p:cNvPr id="16" name="Text 13"/>
          <p:cNvSpPr/>
          <p:nvPr/>
        </p:nvSpPr>
        <p:spPr>
          <a:xfrm>
            <a:off x="18470880" y="11384280"/>
            <a:ext cx="4279392" cy="777240"/>
          </a:xfrm>
          <a:prstGeom prst="rect">
            <a:avLst/>
          </a:prstGeom>
          <a:noFill/>
          <a:ln/>
        </p:spPr>
        <p:txBody>
          <a:bodyPr wrap="square" lIns="0" tIns="0" rIns="0" bIns="0" rtlCol="0" anchor="ctr"/>
          <a:lstStyle/>
          <a:p>
            <a:pPr indent="0" marL="0">
              <a:buNone/>
            </a:pPr>
            <a:r>
              <a:rPr lang="en-US" sz="1700" dirty="0">
                <a:solidFill>
                  <a:srgbClr val="3B3838"/>
                </a:solidFill>
                <a:latin typeface="Proxima Nova Light" pitchFamily="34" charset="0"/>
                <a:ea typeface="Proxima Nova Light" pitchFamily="34" charset="-122"/>
                <a:cs typeface="Proxima Nova Light" pitchFamily="34" charset="-120"/>
              </a:rPr>
              <a:t>lines shared between them</a:t>
            </a:r>
            <a:endParaRPr lang="en-US" sz="1700" dirty="0"/>
          </a:p>
        </p:txBody>
      </p:sp>
      <p:sp>
        <p:nvSpPr>
          <p:cNvPr id="17" name="Text 14"/>
          <p:cNvSpPr/>
          <p:nvPr/>
        </p:nvSpPr>
        <p:spPr>
          <a:xfrm>
            <a:off x="1179576" y="13075920"/>
            <a:ext cx="21762720" cy="365760"/>
          </a:xfrm>
          <a:prstGeom prst="rect">
            <a:avLst/>
          </a:prstGeom>
          <a:noFill/>
          <a:ln/>
        </p:spPr>
        <p:txBody>
          <a:bodyPr wrap="square" rtlCol="0" anchor="ctr"/>
          <a:lstStyle/>
          <a:p>
            <a:pPr indent="0" marL="0">
              <a:buNone/>
            </a:pPr>
            <a:r>
              <a:rPr lang="en-US" sz="1300" dirty="0">
                <a:solidFill>
                  <a:srgbClr val="5E5E5E"/>
                </a:solidFill>
                <a:latin typeface="Proxima Nova Light" pitchFamily="34" charset="0"/>
                <a:ea typeface="Proxima Nova Light" pitchFamily="34" charset="-122"/>
                <a:cs typeface="Proxima Nova Light" pitchFamily="34" charset="-120"/>
              </a:rPr>
              <a:t>Source: SLW portfolio audit, August 2026 — 60+ features reviewed across seven production codebases.</a:t>
            </a:r>
            <a:endParaRPr lang="en-US" sz="1300" dirty="0"/>
          </a:p>
        </p:txBody>
      </p:sp>
      <p:sp>
        <p:nvSpPr>
          <p:cNvPr id="18" name="Text 15"/>
          <p:cNvSpPr/>
          <p:nvPr/>
        </p:nvSpPr>
        <p:spPr>
          <a:xfrm>
            <a:off x="23042880" y="13094208"/>
            <a:ext cx="914400" cy="320040"/>
          </a:xfrm>
          <a:prstGeom prst="rect">
            <a:avLst/>
          </a:prstGeom>
          <a:noFill/>
          <a:ln/>
        </p:spPr>
        <p:txBody>
          <a:bodyPr wrap="square" rtlCol="0" anchor="ctr"/>
          <a:lstStyle/>
          <a:p>
            <a:pPr algn="r" indent="0" marL="0">
              <a:buNone/>
            </a:pPr>
            <a:r>
              <a:rPr lang="en-US" sz="1300" dirty="0">
                <a:solidFill>
                  <a:srgbClr val="5E5E5E"/>
                </a:solidFill>
                <a:latin typeface="Proxima Nova Light" pitchFamily="34" charset="0"/>
                <a:ea typeface="Proxima Nova Light" pitchFamily="34" charset="-122"/>
                <a:cs typeface="Proxima Nova Light" pitchFamily="34" charset="-120"/>
              </a:rPr>
              <a:t>2</a:t>
            </a:r>
            <a:endParaRPr lang="en-US" sz="13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1179576" y="804672"/>
            <a:ext cx="2103120" cy="594360"/>
          </a:xfrm>
          <a:prstGeom prst="roundRect">
            <a:avLst>
              <a:gd name="adj" fmla="val 49231"/>
            </a:avLst>
          </a:prstGeom>
          <a:solidFill>
            <a:srgbClr val="FFFFFF"/>
          </a:solidFill>
          <a:ln w="15240">
            <a:solidFill>
              <a:srgbClr val="0093D0"/>
            </a:solidFill>
            <a:prstDash val="solid"/>
          </a:ln>
        </p:spPr>
      </p:sp>
      <p:sp>
        <p:nvSpPr>
          <p:cNvPr id="3" name="Text 1"/>
          <p:cNvSpPr/>
          <p:nvPr/>
        </p:nvSpPr>
        <p:spPr>
          <a:xfrm>
            <a:off x="1179576" y="804672"/>
            <a:ext cx="2103120" cy="594360"/>
          </a:xfrm>
          <a:prstGeom prst="rect">
            <a:avLst/>
          </a:prstGeom>
          <a:noFill/>
          <a:ln/>
        </p:spPr>
        <p:txBody>
          <a:bodyPr wrap="square" rtlCol="0" anchor="ctr"/>
          <a:lstStyle/>
          <a:p>
            <a:pPr algn="ctr" indent="0" marL="0">
              <a:buNone/>
            </a:pPr>
            <a:r>
              <a:rPr lang="en-US" sz="1700" spc="150" kern="0" dirty="0">
                <a:solidFill>
                  <a:srgbClr val="0093D0"/>
                </a:solidFill>
                <a:latin typeface="Proxima Nova Light" pitchFamily="34" charset="0"/>
                <a:ea typeface="Proxima Nova Light" pitchFamily="34" charset="-122"/>
                <a:cs typeface="Proxima Nova Light" pitchFamily="34" charset="-120"/>
              </a:rPr>
              <a:t>PLATFORM</a:t>
            </a:r>
            <a:endParaRPr lang="en-US" sz="1700" dirty="0"/>
          </a:p>
        </p:txBody>
      </p:sp>
      <p:sp>
        <p:nvSpPr>
          <p:cNvPr id="4" name="Text 2"/>
          <p:cNvSpPr/>
          <p:nvPr/>
        </p:nvSpPr>
        <p:spPr>
          <a:xfrm>
            <a:off x="20848320" y="502920"/>
            <a:ext cx="3200400" cy="822960"/>
          </a:xfrm>
          <a:prstGeom prst="rect">
            <a:avLst/>
          </a:prstGeom>
          <a:noFill/>
          <a:ln/>
        </p:spPr>
        <p:txBody>
          <a:bodyPr wrap="square" rtlCol="0" anchor="ctr"/>
          <a:lstStyle/>
          <a:p>
            <a:pPr algn="r" indent="0" marL="0">
              <a:buNone/>
            </a:pPr>
            <a:r>
              <a:rPr lang="en-US" sz="2800" b="1" spc="150" kern="0" dirty="0">
                <a:solidFill>
                  <a:srgbClr val="0093D0"/>
                </a:solidFill>
                <a:latin typeface="Proxima Nova" pitchFamily="34" charset="0"/>
                <a:ea typeface="Proxima Nova" pitchFamily="34" charset="-122"/>
                <a:cs typeface="Proxima Nova" pitchFamily="34" charset="-120"/>
              </a:rPr>
              <a:t>SLW</a:t>
            </a:r>
            <a:endParaRPr lang="en-US" sz="2800" dirty="0"/>
          </a:p>
        </p:txBody>
      </p:sp>
      <p:sp>
        <p:nvSpPr>
          <p:cNvPr id="5" name="Text 3"/>
          <p:cNvSpPr/>
          <p:nvPr/>
        </p:nvSpPr>
        <p:spPr>
          <a:xfrm>
            <a:off x="1179576" y="1572768"/>
            <a:ext cx="21762720" cy="2057400"/>
          </a:xfrm>
          <a:prstGeom prst="rect">
            <a:avLst/>
          </a:prstGeom>
          <a:noFill/>
          <a:ln/>
        </p:spPr>
        <p:txBody>
          <a:bodyPr wrap="square" rtlCol="0" anchor="t"/>
          <a:lstStyle/>
          <a:p>
            <a:pPr algn="l" indent="0" marL="0">
              <a:buNone/>
            </a:pPr>
            <a:r>
              <a:rPr lang="en-US" sz="4500" dirty="0">
                <a:solidFill>
                  <a:srgbClr val="3B3838"/>
                </a:solidFill>
                <a:latin typeface="Proxima Nova Light" pitchFamily="34" charset="0"/>
                <a:ea typeface="Proxima Nova Light" pitchFamily="34" charset="-122"/>
                <a:cs typeface="Proxima Nova Light" pitchFamily="34" charset="-120"/>
              </a:rPr>
              <a:t>Eight applications that each built their own machinery now run on </a:t>
            </a:r>
            <a:pPr algn="l" indent="0" marL="0">
              <a:buNone/>
            </a:pPr>
            <a:r>
              <a:rPr lang="en-US" sz="4500" dirty="0">
                <a:solidFill>
                  <a:srgbClr val="3B3838"/>
                </a:solidFill>
                <a:latin typeface="Proxima Nova Semibold" pitchFamily="34" charset="0"/>
                <a:ea typeface="Proxima Nova Semibold" pitchFamily="34" charset="-122"/>
                <a:cs typeface="Proxima Nova Semibold" pitchFamily="34" charset="-120"/>
              </a:rPr>
              <a:t>one shared engine</a:t>
            </a:r>
            <a:endParaRPr lang="en-US" sz="4500" dirty="0"/>
          </a:p>
        </p:txBody>
      </p:sp>
      <p:sp>
        <p:nvSpPr>
          <p:cNvPr id="6" name="Text 4"/>
          <p:cNvSpPr/>
          <p:nvPr/>
        </p:nvSpPr>
        <p:spPr>
          <a:xfrm>
            <a:off x="1179576" y="3584448"/>
            <a:ext cx="21762720" cy="548640"/>
          </a:xfrm>
          <a:prstGeom prst="rect">
            <a:avLst/>
          </a:prstGeom>
          <a:noFill/>
          <a:ln/>
        </p:spPr>
        <p:txBody>
          <a:bodyPr wrap="square" rtlCol="0" anchor="t"/>
          <a:lstStyle/>
          <a:p>
            <a:pPr indent="0" marL="0">
              <a:buNone/>
            </a:pPr>
            <a:r>
              <a:rPr lang="en-US" sz="2600" dirty="0">
                <a:solidFill>
                  <a:srgbClr val="3B3838"/>
                </a:solidFill>
                <a:latin typeface="Proxima Nova Semibold" pitchFamily="34" charset="0"/>
                <a:ea typeface="Proxima Nova Semibold" pitchFamily="34" charset="-122"/>
                <a:cs typeface="Proxima Nova Semibold" pitchFamily="34" charset="-120"/>
              </a:rPr>
              <a:t>An improvement made once now reaches every application — instead of being rebuilt three to five times.</a:t>
            </a:r>
            <a:endParaRPr lang="en-US" sz="2600" dirty="0"/>
          </a:p>
        </p:txBody>
      </p:sp>
      <p:sp>
        <p:nvSpPr>
          <p:cNvPr id="7" name="Shape 5"/>
          <p:cNvSpPr/>
          <p:nvPr/>
        </p:nvSpPr>
        <p:spPr>
          <a:xfrm>
            <a:off x="1179576" y="4434840"/>
            <a:ext cx="22027896" cy="2514600"/>
          </a:xfrm>
          <a:prstGeom prst="roundRect">
            <a:avLst>
              <a:gd name="adj" fmla="val 6545"/>
            </a:avLst>
          </a:prstGeom>
          <a:solidFill>
            <a:srgbClr val="F5F5F5"/>
          </a:solidFill>
          <a:ln w="12700">
            <a:solidFill>
              <a:srgbClr val="F5F5F5"/>
            </a:solidFill>
            <a:prstDash val="solid"/>
          </a:ln>
        </p:spPr>
      </p:sp>
      <p:sp>
        <p:nvSpPr>
          <p:cNvPr id="8" name="Text 6"/>
          <p:cNvSpPr/>
          <p:nvPr/>
        </p:nvSpPr>
        <p:spPr>
          <a:xfrm>
            <a:off x="1499616" y="4617720"/>
            <a:ext cx="21387816" cy="457200"/>
          </a:xfrm>
          <a:prstGeom prst="rect">
            <a:avLst/>
          </a:prstGeom>
          <a:noFill/>
          <a:ln/>
        </p:spPr>
        <p:txBody>
          <a:bodyPr wrap="square" rtlCol="0" anchor="ctr"/>
          <a:lstStyle/>
          <a:p>
            <a:pPr indent="0" marL="0">
              <a:buNone/>
            </a:pPr>
            <a:r>
              <a:rPr lang="en-US" sz="2400" spc="150" kern="0" dirty="0">
                <a:solidFill>
                  <a:srgbClr val="5E5E5E"/>
                </a:solidFill>
                <a:latin typeface="Proxima Nova Semibold" pitchFamily="34" charset="0"/>
                <a:ea typeface="Proxima Nova Semibold" pitchFamily="34" charset="-122"/>
                <a:cs typeface="Proxima Nova Semibold" pitchFamily="34" charset="-120"/>
              </a:rPr>
              <a:t>APPLICATIONS</a:t>
            </a:r>
            <a:endParaRPr lang="en-US" sz="2400" dirty="0"/>
          </a:p>
        </p:txBody>
      </p:sp>
      <p:sp>
        <p:nvSpPr>
          <p:cNvPr id="9" name="Shape 7"/>
          <p:cNvSpPr/>
          <p:nvPr/>
        </p:nvSpPr>
        <p:spPr>
          <a:xfrm>
            <a:off x="1499616" y="5257800"/>
            <a:ext cx="2497455" cy="1371600"/>
          </a:xfrm>
          <a:prstGeom prst="roundRect">
            <a:avLst>
              <a:gd name="adj" fmla="val 12000"/>
            </a:avLst>
          </a:prstGeom>
          <a:solidFill>
            <a:srgbClr val="C6DFF1"/>
          </a:solidFill>
          <a:ln w="12700">
            <a:solidFill>
              <a:srgbClr val="C6DFF1"/>
            </a:solidFill>
            <a:prstDash val="solid"/>
          </a:ln>
        </p:spPr>
      </p:sp>
      <p:sp>
        <p:nvSpPr>
          <p:cNvPr id="10" name="Text 8"/>
          <p:cNvSpPr/>
          <p:nvPr/>
        </p:nvSpPr>
        <p:spPr>
          <a:xfrm>
            <a:off x="1499616" y="5440680"/>
            <a:ext cx="2497455" cy="457200"/>
          </a:xfrm>
          <a:prstGeom prst="rect">
            <a:avLst/>
          </a:prstGeom>
          <a:noFill/>
          <a:ln/>
        </p:spPr>
        <p:txBody>
          <a:bodyPr wrap="square" lIns="0" tIns="0" rIns="0" bIns="0" rtlCol="0" anchor="ctr"/>
          <a:lstStyle/>
          <a:p>
            <a:pPr algn="ctr" indent="0" marL="0">
              <a:buNone/>
            </a:pPr>
            <a:r>
              <a:rPr lang="en-US" sz="1800" dirty="0">
                <a:solidFill>
                  <a:srgbClr val="3B3838"/>
                </a:solidFill>
                <a:latin typeface="Proxima Nova Semibold" pitchFamily="34" charset="0"/>
                <a:ea typeface="Proxima Nova Semibold" pitchFamily="34" charset="-122"/>
                <a:cs typeface="Proxima Nova Semibold" pitchFamily="34" charset="-120"/>
              </a:rPr>
              <a:t>Magellan</a:t>
            </a:r>
            <a:endParaRPr lang="en-US" sz="1800" dirty="0"/>
          </a:p>
        </p:txBody>
      </p:sp>
      <p:sp>
        <p:nvSpPr>
          <p:cNvPr id="11" name="Text 9"/>
          <p:cNvSpPr/>
          <p:nvPr/>
        </p:nvSpPr>
        <p:spPr>
          <a:xfrm>
            <a:off x="1499616" y="5943600"/>
            <a:ext cx="2497455" cy="411480"/>
          </a:xfrm>
          <a:prstGeom prst="rect">
            <a:avLst/>
          </a:prstGeom>
          <a:noFill/>
          <a:ln/>
        </p:spPr>
        <p:txBody>
          <a:bodyPr wrap="square" lIns="0" tIns="0" rIns="0" bIns="0" rtlCol="0" anchor="ctr"/>
          <a:lstStyle/>
          <a:p>
            <a:pPr algn="ctr" indent="0" marL="0">
              <a:buNone/>
            </a:pPr>
            <a:r>
              <a:rPr lang="en-US" sz="1300" dirty="0">
                <a:solidFill>
                  <a:srgbClr val="5E5E5E"/>
                </a:solidFill>
                <a:latin typeface="Proxima Nova Light" pitchFamily="34" charset="0"/>
                <a:ea typeface="Proxima Nova Light" pitchFamily="34" charset="-122"/>
                <a:cs typeface="Proxima Nova Light" pitchFamily="34" charset="-120"/>
              </a:rPr>
              <a:t>formerly Atlas</a:t>
            </a:r>
            <a:endParaRPr lang="en-US" sz="1300" dirty="0"/>
          </a:p>
        </p:txBody>
      </p:sp>
      <p:sp>
        <p:nvSpPr>
          <p:cNvPr id="12" name="Shape 10"/>
          <p:cNvSpPr/>
          <p:nvPr/>
        </p:nvSpPr>
        <p:spPr>
          <a:xfrm>
            <a:off x="4198239" y="5257800"/>
            <a:ext cx="2497455" cy="1371600"/>
          </a:xfrm>
          <a:prstGeom prst="roundRect">
            <a:avLst>
              <a:gd name="adj" fmla="val 12000"/>
            </a:avLst>
          </a:prstGeom>
          <a:solidFill>
            <a:srgbClr val="C6DFF1"/>
          </a:solidFill>
          <a:ln w="12700">
            <a:solidFill>
              <a:srgbClr val="C6DFF1"/>
            </a:solidFill>
            <a:prstDash val="solid"/>
          </a:ln>
        </p:spPr>
      </p:sp>
      <p:sp>
        <p:nvSpPr>
          <p:cNvPr id="13" name="Text 11"/>
          <p:cNvSpPr/>
          <p:nvPr/>
        </p:nvSpPr>
        <p:spPr>
          <a:xfrm>
            <a:off x="4198239" y="5440680"/>
            <a:ext cx="2497455" cy="457200"/>
          </a:xfrm>
          <a:prstGeom prst="rect">
            <a:avLst/>
          </a:prstGeom>
          <a:noFill/>
          <a:ln/>
        </p:spPr>
        <p:txBody>
          <a:bodyPr wrap="square" lIns="0" tIns="0" rIns="0" bIns="0" rtlCol="0" anchor="ctr"/>
          <a:lstStyle/>
          <a:p>
            <a:pPr algn="ctr" indent="0" marL="0">
              <a:buNone/>
            </a:pPr>
            <a:r>
              <a:rPr lang="en-US" sz="1800" dirty="0">
                <a:solidFill>
                  <a:srgbClr val="3B3838"/>
                </a:solidFill>
                <a:latin typeface="Proxima Nova Semibold" pitchFamily="34" charset="0"/>
                <a:ea typeface="Proxima Nova Semibold" pitchFamily="34" charset="-122"/>
                <a:cs typeface="Proxima Nova Semibold" pitchFamily="34" charset="-120"/>
              </a:rPr>
              <a:t>Dow</a:t>
            </a:r>
            <a:endParaRPr lang="en-US" sz="1800" dirty="0"/>
          </a:p>
        </p:txBody>
      </p:sp>
      <p:sp>
        <p:nvSpPr>
          <p:cNvPr id="14" name="Text 12"/>
          <p:cNvSpPr/>
          <p:nvPr/>
        </p:nvSpPr>
        <p:spPr>
          <a:xfrm>
            <a:off x="4198239" y="5943600"/>
            <a:ext cx="2497455" cy="411480"/>
          </a:xfrm>
          <a:prstGeom prst="rect">
            <a:avLst/>
          </a:prstGeom>
          <a:noFill/>
          <a:ln/>
        </p:spPr>
        <p:txBody>
          <a:bodyPr wrap="square" lIns="0" tIns="0" rIns="0" bIns="0" rtlCol="0" anchor="ctr"/>
          <a:lstStyle/>
          <a:p>
            <a:pPr algn="ctr" indent="0" marL="0">
              <a:buNone/>
            </a:pPr>
            <a:r>
              <a:rPr lang="en-US" sz="1300" dirty="0">
                <a:solidFill>
                  <a:srgbClr val="5E5E5E"/>
                </a:solidFill>
                <a:latin typeface="Proxima Nova Light" pitchFamily="34" charset="0"/>
                <a:ea typeface="Proxima Nova Light" pitchFamily="34" charset="-122"/>
                <a:cs typeface="Proxima Nova Light" pitchFamily="34" charset="-120"/>
              </a:rPr>
              <a:t>formerly Terminal</a:t>
            </a:r>
            <a:endParaRPr lang="en-US" sz="1300" dirty="0"/>
          </a:p>
        </p:txBody>
      </p:sp>
      <p:sp>
        <p:nvSpPr>
          <p:cNvPr id="15" name="Shape 13"/>
          <p:cNvSpPr/>
          <p:nvPr/>
        </p:nvSpPr>
        <p:spPr>
          <a:xfrm>
            <a:off x="6896862" y="5257800"/>
            <a:ext cx="2497455" cy="1371600"/>
          </a:xfrm>
          <a:prstGeom prst="roundRect">
            <a:avLst>
              <a:gd name="adj" fmla="val 12000"/>
            </a:avLst>
          </a:prstGeom>
          <a:solidFill>
            <a:srgbClr val="C6DFF1"/>
          </a:solidFill>
          <a:ln w="12700">
            <a:solidFill>
              <a:srgbClr val="C6DFF1"/>
            </a:solidFill>
            <a:prstDash val="solid"/>
          </a:ln>
        </p:spPr>
      </p:sp>
      <p:sp>
        <p:nvSpPr>
          <p:cNvPr id="16" name="Text 14"/>
          <p:cNvSpPr/>
          <p:nvPr/>
        </p:nvSpPr>
        <p:spPr>
          <a:xfrm>
            <a:off x="6896862" y="5440680"/>
            <a:ext cx="2497455" cy="457200"/>
          </a:xfrm>
          <a:prstGeom prst="rect">
            <a:avLst/>
          </a:prstGeom>
          <a:noFill/>
          <a:ln/>
        </p:spPr>
        <p:txBody>
          <a:bodyPr wrap="square" lIns="0" tIns="0" rIns="0" bIns="0" rtlCol="0" anchor="ctr"/>
          <a:lstStyle/>
          <a:p>
            <a:pPr algn="ctr" indent="0" marL="0">
              <a:buNone/>
            </a:pPr>
            <a:r>
              <a:rPr lang="en-US" sz="1800" dirty="0">
                <a:solidFill>
                  <a:srgbClr val="3B3838"/>
                </a:solidFill>
                <a:latin typeface="Proxima Nova Semibold" pitchFamily="34" charset="0"/>
                <a:ea typeface="Proxima Nova Semibold" pitchFamily="34" charset="-122"/>
                <a:cs typeface="Proxima Nova Semibold" pitchFamily="34" charset="-120"/>
              </a:rPr>
              <a:t>Franklin</a:t>
            </a:r>
            <a:endParaRPr lang="en-US" sz="1800" dirty="0"/>
          </a:p>
        </p:txBody>
      </p:sp>
      <p:sp>
        <p:nvSpPr>
          <p:cNvPr id="17" name="Text 15"/>
          <p:cNvSpPr/>
          <p:nvPr/>
        </p:nvSpPr>
        <p:spPr>
          <a:xfrm>
            <a:off x="6896862" y="5943600"/>
            <a:ext cx="2497455" cy="411480"/>
          </a:xfrm>
          <a:prstGeom prst="rect">
            <a:avLst/>
          </a:prstGeom>
          <a:noFill/>
          <a:ln/>
        </p:spPr>
        <p:txBody>
          <a:bodyPr wrap="square" lIns="0" tIns="0" rIns="0" bIns="0" rtlCol="0" anchor="ctr"/>
          <a:lstStyle/>
          <a:p>
            <a:pPr algn="ctr" indent="0" marL="0">
              <a:buNone/>
            </a:pPr>
            <a:r>
              <a:rPr lang="en-US" sz="1300" dirty="0">
                <a:solidFill>
                  <a:srgbClr val="5E5E5E"/>
                </a:solidFill>
                <a:latin typeface="Proxima Nova Light" pitchFamily="34" charset="0"/>
                <a:ea typeface="Proxima Nova Light" pitchFamily="34" charset="-122"/>
                <a:cs typeface="Proxima Nova Light" pitchFamily="34" charset="-120"/>
              </a:rPr>
              <a:t>formerly Workspace Hub</a:t>
            </a:r>
            <a:endParaRPr lang="en-US" sz="1300" dirty="0"/>
          </a:p>
        </p:txBody>
      </p:sp>
      <p:sp>
        <p:nvSpPr>
          <p:cNvPr id="18" name="Shape 16"/>
          <p:cNvSpPr/>
          <p:nvPr/>
        </p:nvSpPr>
        <p:spPr>
          <a:xfrm>
            <a:off x="9595485" y="5257800"/>
            <a:ext cx="2497455" cy="1371600"/>
          </a:xfrm>
          <a:prstGeom prst="roundRect">
            <a:avLst>
              <a:gd name="adj" fmla="val 12000"/>
            </a:avLst>
          </a:prstGeom>
          <a:solidFill>
            <a:srgbClr val="C6DFF1"/>
          </a:solidFill>
          <a:ln w="12700">
            <a:solidFill>
              <a:srgbClr val="C6DFF1"/>
            </a:solidFill>
            <a:prstDash val="solid"/>
          </a:ln>
        </p:spPr>
      </p:sp>
      <p:sp>
        <p:nvSpPr>
          <p:cNvPr id="19" name="Text 17"/>
          <p:cNvSpPr/>
          <p:nvPr/>
        </p:nvSpPr>
        <p:spPr>
          <a:xfrm>
            <a:off x="9595485" y="5440680"/>
            <a:ext cx="2497455" cy="457200"/>
          </a:xfrm>
          <a:prstGeom prst="rect">
            <a:avLst/>
          </a:prstGeom>
          <a:noFill/>
          <a:ln/>
        </p:spPr>
        <p:txBody>
          <a:bodyPr wrap="square" lIns="0" tIns="0" rIns="0" bIns="0" rtlCol="0" anchor="ctr"/>
          <a:lstStyle/>
          <a:p>
            <a:pPr algn="ctr" indent="0" marL="0">
              <a:buNone/>
            </a:pPr>
            <a:r>
              <a:rPr lang="en-US" sz="1800" dirty="0">
                <a:solidFill>
                  <a:srgbClr val="3B3838"/>
                </a:solidFill>
                <a:latin typeface="Proxima Nova Semibold" pitchFamily="34" charset="0"/>
                <a:ea typeface="Proxima Nova Semibold" pitchFamily="34" charset="-122"/>
                <a:cs typeface="Proxima Nova Semibold" pitchFamily="34" charset="-120"/>
              </a:rPr>
              <a:t>LP Flow</a:t>
            </a:r>
            <a:endParaRPr lang="en-US" sz="1800" dirty="0"/>
          </a:p>
        </p:txBody>
      </p:sp>
      <p:sp>
        <p:nvSpPr>
          <p:cNvPr id="20" name="Text 18"/>
          <p:cNvSpPr/>
          <p:nvPr/>
        </p:nvSpPr>
        <p:spPr>
          <a:xfrm>
            <a:off x="9595485" y="5943600"/>
            <a:ext cx="2497455" cy="411480"/>
          </a:xfrm>
          <a:prstGeom prst="rect">
            <a:avLst/>
          </a:prstGeom>
          <a:noFill/>
          <a:ln/>
        </p:spPr>
        <p:txBody>
          <a:bodyPr wrap="square" lIns="0" tIns="0" rIns="0" bIns="0" rtlCol="0" anchor="ctr"/>
          <a:lstStyle/>
          <a:p>
            <a:pPr algn="ctr" indent="0" marL="0">
              <a:buNone/>
            </a:pPr>
            <a:r>
              <a:rPr lang="en-US" sz="1300" dirty="0">
                <a:solidFill>
                  <a:srgbClr val="5E5E5E"/>
                </a:solidFill>
                <a:latin typeface="Proxima Nova Light" pitchFamily="34" charset="0"/>
                <a:ea typeface="Proxima Nova Light" pitchFamily="34" charset="-122"/>
                <a:cs typeface="Proxima Nova Light" pitchFamily="34" charset="-120"/>
              </a:rPr>
              <a:t>capital-side CRM</a:t>
            </a:r>
            <a:endParaRPr lang="en-US" sz="1300" dirty="0"/>
          </a:p>
        </p:txBody>
      </p:sp>
      <p:sp>
        <p:nvSpPr>
          <p:cNvPr id="21" name="Shape 19"/>
          <p:cNvSpPr/>
          <p:nvPr/>
        </p:nvSpPr>
        <p:spPr>
          <a:xfrm>
            <a:off x="12294108" y="5257800"/>
            <a:ext cx="2497455" cy="1371600"/>
          </a:xfrm>
          <a:prstGeom prst="roundRect">
            <a:avLst>
              <a:gd name="adj" fmla="val 12000"/>
            </a:avLst>
          </a:prstGeom>
          <a:solidFill>
            <a:srgbClr val="C6DFF1"/>
          </a:solidFill>
          <a:ln w="12700">
            <a:solidFill>
              <a:srgbClr val="C6DFF1"/>
            </a:solidFill>
            <a:prstDash val="solid"/>
          </a:ln>
        </p:spPr>
      </p:sp>
      <p:sp>
        <p:nvSpPr>
          <p:cNvPr id="22" name="Text 20"/>
          <p:cNvSpPr/>
          <p:nvPr/>
        </p:nvSpPr>
        <p:spPr>
          <a:xfrm>
            <a:off x="12294108" y="5440680"/>
            <a:ext cx="2497455" cy="457200"/>
          </a:xfrm>
          <a:prstGeom prst="rect">
            <a:avLst/>
          </a:prstGeom>
          <a:noFill/>
          <a:ln/>
        </p:spPr>
        <p:txBody>
          <a:bodyPr wrap="square" lIns="0" tIns="0" rIns="0" bIns="0" rtlCol="0" anchor="ctr"/>
          <a:lstStyle/>
          <a:p>
            <a:pPr algn="ctr" indent="0" marL="0">
              <a:buNone/>
            </a:pPr>
            <a:r>
              <a:rPr lang="en-US" sz="1800" dirty="0">
                <a:solidFill>
                  <a:srgbClr val="3B3838"/>
                </a:solidFill>
                <a:latin typeface="Proxima Nova Semibold" pitchFamily="34" charset="0"/>
                <a:ea typeface="Proxima Nova Semibold" pitchFamily="34" charset="-122"/>
                <a:cs typeface="Proxima Nova Semibold" pitchFamily="34" charset="-120"/>
              </a:rPr>
              <a:t>DealFlow</a:t>
            </a:r>
            <a:endParaRPr lang="en-US" sz="1800" dirty="0"/>
          </a:p>
        </p:txBody>
      </p:sp>
      <p:sp>
        <p:nvSpPr>
          <p:cNvPr id="23" name="Text 21"/>
          <p:cNvSpPr/>
          <p:nvPr/>
        </p:nvSpPr>
        <p:spPr>
          <a:xfrm>
            <a:off x="12294108" y="5943600"/>
            <a:ext cx="2497455" cy="411480"/>
          </a:xfrm>
          <a:prstGeom prst="rect">
            <a:avLst/>
          </a:prstGeom>
          <a:noFill/>
          <a:ln/>
        </p:spPr>
        <p:txBody>
          <a:bodyPr wrap="square" lIns="0" tIns="0" rIns="0" bIns="0" rtlCol="0" anchor="ctr"/>
          <a:lstStyle/>
          <a:p>
            <a:pPr algn="ctr" indent="0" marL="0">
              <a:buNone/>
            </a:pPr>
            <a:r>
              <a:rPr lang="en-US" sz="1300" dirty="0">
                <a:solidFill>
                  <a:srgbClr val="5E5E5E"/>
                </a:solidFill>
                <a:latin typeface="Proxima Nova Light" pitchFamily="34" charset="0"/>
                <a:ea typeface="Proxima Nova Light" pitchFamily="34" charset="-122"/>
                <a:cs typeface="Proxima Nova Light" pitchFamily="34" charset="-120"/>
              </a:rPr>
              <a:t>deal-side CRM</a:t>
            </a:r>
            <a:endParaRPr lang="en-US" sz="1300" dirty="0"/>
          </a:p>
        </p:txBody>
      </p:sp>
      <p:sp>
        <p:nvSpPr>
          <p:cNvPr id="24" name="Shape 22"/>
          <p:cNvSpPr/>
          <p:nvPr/>
        </p:nvSpPr>
        <p:spPr>
          <a:xfrm>
            <a:off x="14992731" y="5257800"/>
            <a:ext cx="2497455" cy="1371600"/>
          </a:xfrm>
          <a:prstGeom prst="roundRect">
            <a:avLst>
              <a:gd name="adj" fmla="val 12000"/>
            </a:avLst>
          </a:prstGeom>
          <a:solidFill>
            <a:srgbClr val="C6DFF1"/>
          </a:solidFill>
          <a:ln w="12700">
            <a:solidFill>
              <a:srgbClr val="C6DFF1"/>
            </a:solidFill>
            <a:prstDash val="solid"/>
          </a:ln>
        </p:spPr>
      </p:sp>
      <p:sp>
        <p:nvSpPr>
          <p:cNvPr id="25" name="Text 23"/>
          <p:cNvSpPr/>
          <p:nvPr/>
        </p:nvSpPr>
        <p:spPr>
          <a:xfrm>
            <a:off x="14992731" y="5440680"/>
            <a:ext cx="2497455" cy="457200"/>
          </a:xfrm>
          <a:prstGeom prst="rect">
            <a:avLst/>
          </a:prstGeom>
          <a:noFill/>
          <a:ln/>
        </p:spPr>
        <p:txBody>
          <a:bodyPr wrap="square" lIns="0" tIns="0" rIns="0" bIns="0" rtlCol="0" anchor="ctr"/>
          <a:lstStyle/>
          <a:p>
            <a:pPr algn="ctr" indent="0" marL="0">
              <a:buNone/>
            </a:pPr>
            <a:r>
              <a:rPr lang="en-US" sz="1800" dirty="0">
                <a:solidFill>
                  <a:srgbClr val="3B3838"/>
                </a:solidFill>
                <a:latin typeface="Proxima Nova Semibold" pitchFamily="34" charset="0"/>
                <a:ea typeface="Proxima Nova Semibold" pitchFamily="34" charset="-122"/>
                <a:cs typeface="Proxima Nova Semibold" pitchFamily="34" charset="-120"/>
              </a:rPr>
              <a:t>Slide Library</a:t>
            </a:r>
            <a:endParaRPr lang="en-US" sz="1800" dirty="0"/>
          </a:p>
        </p:txBody>
      </p:sp>
      <p:sp>
        <p:nvSpPr>
          <p:cNvPr id="26" name="Text 24"/>
          <p:cNvSpPr/>
          <p:nvPr/>
        </p:nvSpPr>
        <p:spPr>
          <a:xfrm>
            <a:off x="14992731" y="5943600"/>
            <a:ext cx="2497455" cy="411480"/>
          </a:xfrm>
          <a:prstGeom prst="rect">
            <a:avLst/>
          </a:prstGeom>
          <a:noFill/>
          <a:ln/>
        </p:spPr>
        <p:txBody>
          <a:bodyPr wrap="square" lIns="0" tIns="0" rIns="0" bIns="0" rtlCol="0" anchor="ctr"/>
          <a:lstStyle/>
          <a:p>
            <a:pPr algn="ctr" indent="0" marL="0">
              <a:buNone/>
            </a:pPr>
            <a:r>
              <a:rPr lang="en-US" sz="1300" dirty="0">
                <a:solidFill>
                  <a:srgbClr val="5E5E5E"/>
                </a:solidFill>
                <a:latin typeface="Proxima Nova Light" pitchFamily="34" charset="0"/>
                <a:ea typeface="Proxima Nova Light" pitchFamily="34" charset="-122"/>
                <a:cs typeface="Proxima Nova Light" pitchFamily="34" charset="-120"/>
              </a:rPr>
              <a:t>our own slides</a:t>
            </a:r>
            <a:endParaRPr lang="en-US" sz="1300" dirty="0"/>
          </a:p>
        </p:txBody>
      </p:sp>
      <p:sp>
        <p:nvSpPr>
          <p:cNvPr id="27" name="Shape 25"/>
          <p:cNvSpPr/>
          <p:nvPr/>
        </p:nvSpPr>
        <p:spPr>
          <a:xfrm>
            <a:off x="17691354" y="5257800"/>
            <a:ext cx="2497455" cy="1371600"/>
          </a:xfrm>
          <a:prstGeom prst="roundRect">
            <a:avLst>
              <a:gd name="adj" fmla="val 12000"/>
            </a:avLst>
          </a:prstGeom>
          <a:solidFill>
            <a:srgbClr val="C6DFF1"/>
          </a:solidFill>
          <a:ln w="12700">
            <a:solidFill>
              <a:srgbClr val="C6DFF1"/>
            </a:solidFill>
            <a:prstDash val="solid"/>
          </a:ln>
        </p:spPr>
      </p:sp>
      <p:sp>
        <p:nvSpPr>
          <p:cNvPr id="28" name="Text 26"/>
          <p:cNvSpPr/>
          <p:nvPr/>
        </p:nvSpPr>
        <p:spPr>
          <a:xfrm>
            <a:off x="17691354" y="5440680"/>
            <a:ext cx="2497455" cy="457200"/>
          </a:xfrm>
          <a:prstGeom prst="rect">
            <a:avLst/>
          </a:prstGeom>
          <a:noFill/>
          <a:ln/>
        </p:spPr>
        <p:txBody>
          <a:bodyPr wrap="square" lIns="0" tIns="0" rIns="0" bIns="0" rtlCol="0" anchor="ctr"/>
          <a:lstStyle/>
          <a:p>
            <a:pPr algn="ctr" indent="0" marL="0">
              <a:buNone/>
            </a:pPr>
            <a:r>
              <a:rPr lang="en-US" sz="1800" dirty="0">
                <a:solidFill>
                  <a:srgbClr val="3B3838"/>
                </a:solidFill>
                <a:latin typeface="Proxima Nova Semibold" pitchFamily="34" charset="0"/>
                <a:ea typeface="Proxima Nova Semibold" pitchFamily="34" charset="-122"/>
                <a:cs typeface="Proxima Nova Semibold" pitchFamily="34" charset="-120"/>
              </a:rPr>
              <a:t>Podcast1</a:t>
            </a:r>
            <a:endParaRPr lang="en-US" sz="1800" dirty="0"/>
          </a:p>
        </p:txBody>
      </p:sp>
      <p:sp>
        <p:nvSpPr>
          <p:cNvPr id="29" name="Text 27"/>
          <p:cNvSpPr/>
          <p:nvPr/>
        </p:nvSpPr>
        <p:spPr>
          <a:xfrm>
            <a:off x="17691354" y="5943600"/>
            <a:ext cx="2497455" cy="411480"/>
          </a:xfrm>
          <a:prstGeom prst="rect">
            <a:avLst/>
          </a:prstGeom>
          <a:noFill/>
          <a:ln/>
        </p:spPr>
        <p:txBody>
          <a:bodyPr wrap="square" lIns="0" tIns="0" rIns="0" bIns="0" rtlCol="0" anchor="ctr"/>
          <a:lstStyle/>
          <a:p>
            <a:pPr algn="ctr" indent="0" marL="0">
              <a:buNone/>
            </a:pPr>
            <a:r>
              <a:rPr lang="en-US" sz="1300" dirty="0">
                <a:solidFill>
                  <a:srgbClr val="5E5E5E"/>
                </a:solidFill>
                <a:latin typeface="Proxima Nova Light" pitchFamily="34" charset="0"/>
                <a:ea typeface="Proxima Nova Light" pitchFamily="34" charset="-122"/>
                <a:cs typeface="Proxima Nova Light" pitchFamily="34" charset="-120"/>
              </a:rPr>
              <a:t>podcast intel</a:t>
            </a:r>
            <a:endParaRPr lang="en-US" sz="1300" dirty="0"/>
          </a:p>
        </p:txBody>
      </p:sp>
      <p:sp>
        <p:nvSpPr>
          <p:cNvPr id="30" name="Shape 28"/>
          <p:cNvSpPr/>
          <p:nvPr/>
        </p:nvSpPr>
        <p:spPr>
          <a:xfrm>
            <a:off x="20389977" y="5257800"/>
            <a:ext cx="2497455" cy="1371600"/>
          </a:xfrm>
          <a:prstGeom prst="roundRect">
            <a:avLst>
              <a:gd name="adj" fmla="val 12000"/>
            </a:avLst>
          </a:prstGeom>
          <a:solidFill>
            <a:srgbClr val="C6DFF1"/>
          </a:solidFill>
          <a:ln w="12700">
            <a:solidFill>
              <a:srgbClr val="C6DFF1"/>
            </a:solidFill>
            <a:prstDash val="solid"/>
          </a:ln>
        </p:spPr>
      </p:sp>
      <p:sp>
        <p:nvSpPr>
          <p:cNvPr id="31" name="Text 29"/>
          <p:cNvSpPr/>
          <p:nvPr/>
        </p:nvSpPr>
        <p:spPr>
          <a:xfrm>
            <a:off x="20389977" y="5440680"/>
            <a:ext cx="2497455" cy="457200"/>
          </a:xfrm>
          <a:prstGeom prst="rect">
            <a:avLst/>
          </a:prstGeom>
          <a:noFill/>
          <a:ln/>
        </p:spPr>
        <p:txBody>
          <a:bodyPr wrap="square" lIns="0" tIns="0" rIns="0" bIns="0" rtlCol="0" anchor="ctr"/>
          <a:lstStyle/>
          <a:p>
            <a:pPr algn="ctr" indent="0" marL="0">
              <a:buNone/>
            </a:pPr>
            <a:r>
              <a:rPr lang="en-US" sz="1800" dirty="0">
                <a:solidFill>
                  <a:srgbClr val="3B3838"/>
                </a:solidFill>
                <a:latin typeface="Proxima Nova Semibold" pitchFamily="34" charset="0"/>
                <a:ea typeface="Proxima Nova Semibold" pitchFamily="34" charset="-122"/>
                <a:cs typeface="Proxima Nova Semibold" pitchFamily="34" charset="-120"/>
              </a:rPr>
              <a:t>TaskFlow</a:t>
            </a:r>
            <a:endParaRPr lang="en-US" sz="1800" dirty="0"/>
          </a:p>
        </p:txBody>
      </p:sp>
      <p:sp>
        <p:nvSpPr>
          <p:cNvPr id="32" name="Text 30"/>
          <p:cNvSpPr/>
          <p:nvPr/>
        </p:nvSpPr>
        <p:spPr>
          <a:xfrm>
            <a:off x="20389977" y="5943600"/>
            <a:ext cx="2497455" cy="411480"/>
          </a:xfrm>
          <a:prstGeom prst="rect">
            <a:avLst/>
          </a:prstGeom>
          <a:noFill/>
          <a:ln/>
        </p:spPr>
        <p:txBody>
          <a:bodyPr wrap="square" lIns="0" tIns="0" rIns="0" bIns="0" rtlCol="0" anchor="ctr"/>
          <a:lstStyle/>
          <a:p>
            <a:pPr algn="ctr" indent="0" marL="0">
              <a:buNone/>
            </a:pPr>
            <a:r>
              <a:rPr lang="en-US" sz="1300" dirty="0">
                <a:solidFill>
                  <a:srgbClr val="5E5E5E"/>
                </a:solidFill>
                <a:latin typeface="Proxima Nova Light" pitchFamily="34" charset="0"/>
                <a:ea typeface="Proxima Nova Light" pitchFamily="34" charset="-122"/>
                <a:cs typeface="Proxima Nova Light" pitchFamily="34" charset="-120"/>
              </a:rPr>
              <a:t>personal</a:t>
            </a:r>
            <a:endParaRPr lang="en-US" sz="1300" dirty="0"/>
          </a:p>
        </p:txBody>
      </p:sp>
      <p:sp>
        <p:nvSpPr>
          <p:cNvPr id="33" name="Shape 31"/>
          <p:cNvSpPr/>
          <p:nvPr/>
        </p:nvSpPr>
        <p:spPr>
          <a:xfrm>
            <a:off x="12006072" y="7086600"/>
            <a:ext cx="365760" cy="566928"/>
          </a:xfrm>
          <a:prstGeom prst="downArrow">
            <a:avLst/>
          </a:prstGeom>
          <a:solidFill>
            <a:srgbClr val="297DB3"/>
          </a:solidFill>
          <a:ln w="12700">
            <a:solidFill>
              <a:srgbClr val="297DB3"/>
            </a:solidFill>
            <a:prstDash val="solid"/>
          </a:ln>
        </p:spPr>
      </p:sp>
      <p:sp>
        <p:nvSpPr>
          <p:cNvPr id="34" name="Text 32"/>
          <p:cNvSpPr/>
          <p:nvPr/>
        </p:nvSpPr>
        <p:spPr>
          <a:xfrm>
            <a:off x="12664440" y="7150608"/>
            <a:ext cx="10515600" cy="457200"/>
          </a:xfrm>
          <a:prstGeom prst="rect">
            <a:avLst/>
          </a:prstGeom>
          <a:noFill/>
          <a:ln/>
        </p:spPr>
        <p:txBody>
          <a:bodyPr wrap="square" lIns="0" tIns="0" rIns="0" bIns="0" rtlCol="0" anchor="ctr"/>
          <a:lstStyle/>
          <a:p>
            <a:pPr indent="0" marL="0">
              <a:buNone/>
            </a:pPr>
            <a:r>
              <a:rPr lang="en-US" sz="1600" dirty="0">
                <a:solidFill>
                  <a:srgbClr val="5E5E5E"/>
                </a:solidFill>
                <a:latin typeface="Proxima Nova Light" pitchFamily="34" charset="0"/>
                <a:ea typeface="Proxima Nova Light" pitchFamily="34" charset="-122"/>
                <a:cs typeface="Proxima Nova Light" pitchFamily="34" charset="-120"/>
              </a:rPr>
              <a:t>each application sends its own prompts, tools, output shape and budget</a:t>
            </a:r>
            <a:endParaRPr lang="en-US" sz="1600" dirty="0"/>
          </a:p>
        </p:txBody>
      </p:sp>
      <p:sp>
        <p:nvSpPr>
          <p:cNvPr id="35" name="Shape 33"/>
          <p:cNvSpPr/>
          <p:nvPr/>
        </p:nvSpPr>
        <p:spPr>
          <a:xfrm>
            <a:off x="1179576" y="7818120"/>
            <a:ext cx="22027896" cy="1874520"/>
          </a:xfrm>
          <a:prstGeom prst="roundRect">
            <a:avLst>
              <a:gd name="adj" fmla="val 8780"/>
            </a:avLst>
          </a:prstGeom>
          <a:solidFill>
            <a:srgbClr val="194C85"/>
          </a:solidFill>
          <a:ln w="12700">
            <a:solidFill>
              <a:srgbClr val="194C85"/>
            </a:solidFill>
            <a:prstDash val="solid"/>
          </a:ln>
        </p:spPr>
      </p:sp>
      <p:sp>
        <p:nvSpPr>
          <p:cNvPr id="36" name="Text 34"/>
          <p:cNvSpPr/>
          <p:nvPr/>
        </p:nvSpPr>
        <p:spPr>
          <a:xfrm>
            <a:off x="1499616" y="8046720"/>
            <a:ext cx="21387816" cy="502920"/>
          </a:xfrm>
          <a:prstGeom prst="rect">
            <a:avLst/>
          </a:prstGeom>
          <a:noFill/>
          <a:ln/>
        </p:spPr>
        <p:txBody>
          <a:bodyPr wrap="square" rtlCol="0" anchor="ctr"/>
          <a:lstStyle/>
          <a:p>
            <a:pPr indent="0" marL="0">
              <a:buNone/>
            </a:pPr>
            <a:r>
              <a:rPr lang="en-US" sz="2400" spc="150" kern="0" dirty="0">
                <a:solidFill>
                  <a:srgbClr val="FFFFFF"/>
                </a:solidFill>
                <a:latin typeface="Proxima Nova Semibold" pitchFamily="34" charset="0"/>
                <a:ea typeface="Proxima Nova Semibold" pitchFamily="34" charset="-122"/>
                <a:cs typeface="Proxima Nova Semibold" pitchFamily="34" charset="-120"/>
              </a:rPr>
              <a:t>FORD — THE SHARED ENGINE</a:t>
            </a:r>
            <a:endParaRPr lang="en-US" sz="2400" dirty="0"/>
          </a:p>
        </p:txBody>
      </p:sp>
      <p:sp>
        <p:nvSpPr>
          <p:cNvPr id="37" name="Text 35"/>
          <p:cNvSpPr/>
          <p:nvPr/>
        </p:nvSpPr>
        <p:spPr>
          <a:xfrm>
            <a:off x="1499616" y="8641080"/>
            <a:ext cx="21387816" cy="731520"/>
          </a:xfrm>
          <a:prstGeom prst="rect">
            <a:avLst/>
          </a:prstGeom>
          <a:noFill/>
          <a:ln/>
        </p:spPr>
        <p:txBody>
          <a:bodyPr wrap="square" rtlCol="0" anchor="ctr"/>
          <a:lstStyle/>
          <a:p>
            <a:pPr indent="0" marL="0">
              <a:buNone/>
            </a:pPr>
            <a:r>
              <a:rPr lang="en-US" sz="1600" dirty="0">
                <a:solidFill>
                  <a:srgbClr val="B8D8EE"/>
                </a:solidFill>
                <a:latin typeface="Proxima Nova Light" pitchFamily="34" charset="0"/>
                <a:ea typeface="Proxima Nova Light" pitchFamily="34" charset="-122"/>
                <a:cs typeface="Proxima Nova Light" pitchFamily="34" charset="-120"/>
              </a:rPr>
              <a:t>Web research · document breakdown · verification · entity matching · cost control. Invoked by a button or on a schedule.</a:t>
            </a:r>
            <a:endParaRPr lang="en-US" sz="1600" dirty="0"/>
          </a:p>
        </p:txBody>
      </p:sp>
      <p:sp>
        <p:nvSpPr>
          <p:cNvPr id="38" name="Shape 36"/>
          <p:cNvSpPr/>
          <p:nvPr/>
        </p:nvSpPr>
        <p:spPr>
          <a:xfrm>
            <a:off x="12006072" y="9829800"/>
            <a:ext cx="365760" cy="566928"/>
          </a:xfrm>
          <a:prstGeom prst="downArrow">
            <a:avLst/>
          </a:prstGeom>
          <a:solidFill>
            <a:srgbClr val="297DB3"/>
          </a:solidFill>
          <a:ln w="12700">
            <a:solidFill>
              <a:srgbClr val="297DB3"/>
            </a:solidFill>
            <a:prstDash val="solid"/>
          </a:ln>
        </p:spPr>
      </p:sp>
      <p:sp>
        <p:nvSpPr>
          <p:cNvPr id="39" name="Text 37"/>
          <p:cNvSpPr/>
          <p:nvPr/>
        </p:nvSpPr>
        <p:spPr>
          <a:xfrm>
            <a:off x="12664440" y="9893808"/>
            <a:ext cx="10515600" cy="457200"/>
          </a:xfrm>
          <a:prstGeom prst="rect">
            <a:avLst/>
          </a:prstGeom>
          <a:noFill/>
          <a:ln/>
        </p:spPr>
        <p:txBody>
          <a:bodyPr wrap="square" lIns="0" tIns="0" rIns="0" bIns="0" rtlCol="0" anchor="ctr"/>
          <a:lstStyle/>
          <a:p>
            <a:pPr indent="0" marL="0">
              <a:buNone/>
            </a:pPr>
            <a:r>
              <a:rPr lang="en-US" sz="1600" dirty="0">
                <a:solidFill>
                  <a:srgbClr val="5E5E5E"/>
                </a:solidFill>
                <a:latin typeface="Proxima Nova Light" pitchFamily="34" charset="0"/>
                <a:ea typeface="Proxima Nova Light" pitchFamily="34" charset="-122"/>
                <a:cs typeface="Proxima Nova Light" pitchFamily="34" charset="-120"/>
              </a:rPr>
              <a:t>findings come back staged — a person reviews, commits, or undoes them</a:t>
            </a:r>
            <a:endParaRPr lang="en-US" sz="1600" dirty="0"/>
          </a:p>
        </p:txBody>
      </p:sp>
      <p:sp>
        <p:nvSpPr>
          <p:cNvPr id="40" name="Shape 38"/>
          <p:cNvSpPr/>
          <p:nvPr/>
        </p:nvSpPr>
        <p:spPr>
          <a:xfrm>
            <a:off x="1499616" y="10561320"/>
            <a:ext cx="6915912" cy="2011680"/>
          </a:xfrm>
          <a:prstGeom prst="roundRect">
            <a:avLst>
              <a:gd name="adj" fmla="val 8182"/>
            </a:avLst>
          </a:prstGeom>
          <a:solidFill>
            <a:srgbClr val="F5F5F5"/>
          </a:solidFill>
          <a:ln w="12700">
            <a:solidFill>
              <a:srgbClr val="F5F5F5"/>
            </a:solidFill>
            <a:prstDash val="solid"/>
          </a:ln>
        </p:spPr>
      </p:sp>
      <p:sp>
        <p:nvSpPr>
          <p:cNvPr id="41" name="Text 39"/>
          <p:cNvSpPr/>
          <p:nvPr/>
        </p:nvSpPr>
        <p:spPr>
          <a:xfrm>
            <a:off x="1819656" y="10789920"/>
            <a:ext cx="6275832" cy="411480"/>
          </a:xfrm>
          <a:prstGeom prst="rect">
            <a:avLst/>
          </a:prstGeom>
          <a:noFill/>
          <a:ln/>
        </p:spPr>
        <p:txBody>
          <a:bodyPr wrap="square" lIns="0" tIns="0" rIns="0" bIns="0" rtlCol="0" anchor="ctr"/>
          <a:lstStyle/>
          <a:p>
            <a:pPr indent="0" marL="0">
              <a:buNone/>
            </a:pPr>
            <a:r>
              <a:rPr lang="en-US" sz="2200" dirty="0">
                <a:solidFill>
                  <a:srgbClr val="0093D0"/>
                </a:solidFill>
                <a:latin typeface="Proxima Nova Semibold" pitchFamily="34" charset="0"/>
                <a:ea typeface="Proxima Nova Semibold" pitchFamily="34" charset="-122"/>
                <a:cs typeface="Proxima Nova Semibold" pitchFamily="34" charset="-120"/>
              </a:rPr>
              <a:t>WEBSTER — THE REGISTRY</a:t>
            </a:r>
            <a:endParaRPr lang="en-US" sz="2200" dirty="0"/>
          </a:p>
        </p:txBody>
      </p:sp>
      <p:sp>
        <p:nvSpPr>
          <p:cNvPr id="42" name="Text 40"/>
          <p:cNvSpPr/>
          <p:nvPr/>
        </p:nvSpPr>
        <p:spPr>
          <a:xfrm>
            <a:off x="1819656" y="11292840"/>
            <a:ext cx="6275832" cy="1097280"/>
          </a:xfrm>
          <a:prstGeom prst="rect">
            <a:avLst/>
          </a:prstGeom>
          <a:noFill/>
          <a:ln/>
        </p:spPr>
        <p:txBody>
          <a:bodyPr wrap="square" lIns="0" tIns="0" rIns="0" bIns="0" rtlCol="0" anchor="ctr"/>
          <a:lstStyle/>
          <a:p>
            <a:pPr indent="0" marL="0">
              <a:buNone/>
            </a:pPr>
            <a:r>
              <a:rPr lang="en-US" sz="1500" dirty="0">
                <a:solidFill>
                  <a:srgbClr val="3B3838"/>
                </a:solidFill>
                <a:latin typeface="Proxima Nova Light" pitchFamily="34" charset="0"/>
                <a:ea typeface="Proxima Nova Light" pitchFamily="34" charset="-122"/>
                <a:cs typeface="Proxima Nova Light" pitchFamily="34" charset="-120"/>
              </a:rPr>
              <a:t>One record per real person and firm. The 776 people and roughly 892 firms that appeared in both CRMs are now one linked entity each, so research is never paid for twice.</a:t>
            </a:r>
            <a:endParaRPr lang="en-US" sz="1500" dirty="0"/>
          </a:p>
        </p:txBody>
      </p:sp>
      <p:sp>
        <p:nvSpPr>
          <p:cNvPr id="43" name="Shape 41"/>
          <p:cNvSpPr/>
          <p:nvPr/>
        </p:nvSpPr>
        <p:spPr>
          <a:xfrm>
            <a:off x="8735568" y="10561320"/>
            <a:ext cx="6915912" cy="2011680"/>
          </a:xfrm>
          <a:prstGeom prst="roundRect">
            <a:avLst>
              <a:gd name="adj" fmla="val 8182"/>
            </a:avLst>
          </a:prstGeom>
          <a:solidFill>
            <a:srgbClr val="F5F5F5"/>
          </a:solidFill>
          <a:ln w="12700">
            <a:solidFill>
              <a:srgbClr val="F5F5F5"/>
            </a:solidFill>
            <a:prstDash val="solid"/>
          </a:ln>
        </p:spPr>
      </p:sp>
      <p:sp>
        <p:nvSpPr>
          <p:cNvPr id="44" name="Text 42"/>
          <p:cNvSpPr/>
          <p:nvPr/>
        </p:nvSpPr>
        <p:spPr>
          <a:xfrm>
            <a:off x="9055608" y="10789920"/>
            <a:ext cx="6275832" cy="411480"/>
          </a:xfrm>
          <a:prstGeom prst="rect">
            <a:avLst/>
          </a:prstGeom>
          <a:noFill/>
          <a:ln/>
        </p:spPr>
        <p:txBody>
          <a:bodyPr wrap="square" lIns="0" tIns="0" rIns="0" bIns="0" rtlCol="0" anchor="ctr"/>
          <a:lstStyle/>
          <a:p>
            <a:pPr indent="0" marL="0">
              <a:buNone/>
            </a:pPr>
            <a:r>
              <a:rPr lang="en-US" sz="2200" dirty="0">
                <a:solidFill>
                  <a:srgbClr val="0093D0"/>
                </a:solidFill>
                <a:latin typeface="Proxima Nova Semibold" pitchFamily="34" charset="0"/>
                <a:ea typeface="Proxima Nova Semibold" pitchFamily="34" charset="-122"/>
                <a:cs typeface="Proxima Nova Semibold" pitchFamily="34" charset="-120"/>
              </a:rPr>
              <a:t>MAGELLAN — THE SHELF</a:t>
            </a:r>
            <a:endParaRPr lang="en-US" sz="2200" dirty="0"/>
          </a:p>
        </p:txBody>
      </p:sp>
      <p:sp>
        <p:nvSpPr>
          <p:cNvPr id="45" name="Text 43"/>
          <p:cNvSpPr/>
          <p:nvPr/>
        </p:nvSpPr>
        <p:spPr>
          <a:xfrm>
            <a:off x="9055608" y="11292840"/>
            <a:ext cx="6275832" cy="1097280"/>
          </a:xfrm>
          <a:prstGeom prst="rect">
            <a:avLst/>
          </a:prstGeom>
          <a:noFill/>
          <a:ln/>
        </p:spPr>
        <p:txBody>
          <a:bodyPr wrap="square" lIns="0" tIns="0" rIns="0" bIns="0" rtlCol="0" anchor="ctr"/>
          <a:lstStyle/>
          <a:p>
            <a:pPr indent="0" marL="0">
              <a:buNone/>
            </a:pPr>
            <a:r>
              <a:rPr lang="en-US" sz="1500" dirty="0">
                <a:solidFill>
                  <a:srgbClr val="3B3838"/>
                </a:solidFill>
                <a:latin typeface="Proxima Nova Light" pitchFamily="34" charset="0"/>
                <a:ea typeface="Proxima Nova Light" pitchFamily="34" charset="-122"/>
                <a:cs typeface="Proxima Nova Light" pitchFamily="34" charset="-120"/>
              </a:rPr>
              <a:t>Every report is read once and kept, with each fact carrying its source, its as-of date and its page — the firm's research memory rather than eight private copies.</a:t>
            </a:r>
            <a:endParaRPr lang="en-US" sz="1500" dirty="0"/>
          </a:p>
        </p:txBody>
      </p:sp>
      <p:sp>
        <p:nvSpPr>
          <p:cNvPr id="46" name="Shape 44"/>
          <p:cNvSpPr/>
          <p:nvPr/>
        </p:nvSpPr>
        <p:spPr>
          <a:xfrm>
            <a:off x="15971520" y="10561320"/>
            <a:ext cx="6915912" cy="2011680"/>
          </a:xfrm>
          <a:prstGeom prst="roundRect">
            <a:avLst>
              <a:gd name="adj" fmla="val 8182"/>
            </a:avLst>
          </a:prstGeom>
          <a:solidFill>
            <a:srgbClr val="F5F5F5"/>
          </a:solidFill>
          <a:ln w="12700">
            <a:solidFill>
              <a:srgbClr val="F5F5F5"/>
            </a:solidFill>
            <a:prstDash val="solid"/>
          </a:ln>
        </p:spPr>
      </p:sp>
      <p:sp>
        <p:nvSpPr>
          <p:cNvPr id="47" name="Text 45"/>
          <p:cNvSpPr/>
          <p:nvPr/>
        </p:nvSpPr>
        <p:spPr>
          <a:xfrm>
            <a:off x="16291560" y="10789920"/>
            <a:ext cx="6275832" cy="411480"/>
          </a:xfrm>
          <a:prstGeom prst="rect">
            <a:avLst/>
          </a:prstGeom>
          <a:noFill/>
          <a:ln/>
        </p:spPr>
        <p:txBody>
          <a:bodyPr wrap="square" lIns="0" tIns="0" rIns="0" bIns="0" rtlCol="0" anchor="ctr"/>
          <a:lstStyle/>
          <a:p>
            <a:pPr indent="0" marL="0">
              <a:buNone/>
            </a:pPr>
            <a:r>
              <a:rPr lang="en-US" sz="2200" dirty="0">
                <a:solidFill>
                  <a:srgbClr val="0093D0"/>
                </a:solidFill>
                <a:latin typeface="Proxima Nova Semibold" pitchFamily="34" charset="0"/>
                <a:ea typeface="Proxima Nova Semibold" pitchFamily="34" charset="-122"/>
                <a:cs typeface="Proxima Nova Semibold" pitchFamily="34" charset="-120"/>
              </a:rPr>
              <a:t>COMMON FRAMEWORKS</a:t>
            </a:r>
            <a:endParaRPr lang="en-US" sz="2200" dirty="0"/>
          </a:p>
        </p:txBody>
      </p:sp>
      <p:sp>
        <p:nvSpPr>
          <p:cNvPr id="48" name="Text 46"/>
          <p:cNvSpPr/>
          <p:nvPr/>
        </p:nvSpPr>
        <p:spPr>
          <a:xfrm>
            <a:off x="16291560" y="11292840"/>
            <a:ext cx="6275832" cy="1097280"/>
          </a:xfrm>
          <a:prstGeom prst="rect">
            <a:avLst/>
          </a:prstGeom>
          <a:noFill/>
          <a:ln/>
        </p:spPr>
        <p:txBody>
          <a:bodyPr wrap="square" lIns="0" tIns="0" rIns="0" bIns="0" rtlCol="0" anchor="ctr"/>
          <a:lstStyle/>
          <a:p>
            <a:pPr indent="0" marL="0">
              <a:buNone/>
            </a:pPr>
            <a:r>
              <a:rPr lang="en-US" sz="1500" dirty="0">
                <a:solidFill>
                  <a:srgbClr val="3B3838"/>
                </a:solidFill>
                <a:latin typeface="Proxima Nova Light" pitchFamily="34" charset="0"/>
                <a:ea typeface="Proxima Nova Light" pitchFamily="34" charset="-122"/>
                <a:cs typeface="Proxima Nova Light" pitchFamily="34" charset="-120"/>
              </a:rPr>
              <a:t>Every extraction lands in the same shape whichever application asked for it, so a fact found in one place is usable everywhere.</a:t>
            </a:r>
            <a:endParaRPr lang="en-US" sz="1500" dirty="0"/>
          </a:p>
        </p:txBody>
      </p:sp>
      <p:sp>
        <p:nvSpPr>
          <p:cNvPr id="49" name="Text 47"/>
          <p:cNvSpPr/>
          <p:nvPr/>
        </p:nvSpPr>
        <p:spPr>
          <a:xfrm>
            <a:off x="1179576" y="13075920"/>
            <a:ext cx="21762720" cy="365760"/>
          </a:xfrm>
          <a:prstGeom prst="rect">
            <a:avLst/>
          </a:prstGeom>
          <a:noFill/>
          <a:ln/>
        </p:spPr>
        <p:txBody>
          <a:bodyPr wrap="square" rtlCol="0" anchor="ctr"/>
          <a:lstStyle/>
          <a:p>
            <a:pPr indent="0" marL="0">
              <a:buNone/>
            </a:pPr>
            <a:r>
              <a:rPr lang="en-US" sz="1300" dirty="0">
                <a:solidFill>
                  <a:srgbClr val="5E5E5E"/>
                </a:solidFill>
                <a:latin typeface="Proxima Nova Light" pitchFamily="34" charset="0"/>
                <a:ea typeface="Proxima Nova Light" pitchFamily="34" charset="-122"/>
                <a:cs typeface="Proxima Nova Light" pitchFamily="34" charset="-120"/>
              </a:rPr>
              <a:t>Entity counts measured against both CRM production databases, 2 August 2026.</a:t>
            </a:r>
            <a:endParaRPr lang="en-US" sz="1300" dirty="0"/>
          </a:p>
        </p:txBody>
      </p:sp>
      <p:sp>
        <p:nvSpPr>
          <p:cNvPr id="50" name="Text 48"/>
          <p:cNvSpPr/>
          <p:nvPr/>
        </p:nvSpPr>
        <p:spPr>
          <a:xfrm>
            <a:off x="23042880" y="13094208"/>
            <a:ext cx="914400" cy="320040"/>
          </a:xfrm>
          <a:prstGeom prst="rect">
            <a:avLst/>
          </a:prstGeom>
          <a:noFill/>
          <a:ln/>
        </p:spPr>
        <p:txBody>
          <a:bodyPr wrap="square" rtlCol="0" anchor="ctr"/>
          <a:lstStyle/>
          <a:p>
            <a:pPr algn="r" indent="0" marL="0">
              <a:buNone/>
            </a:pPr>
            <a:r>
              <a:rPr lang="en-US" sz="1300" dirty="0">
                <a:solidFill>
                  <a:srgbClr val="5E5E5E"/>
                </a:solidFill>
                <a:latin typeface="Proxima Nova Light" pitchFamily="34" charset="0"/>
                <a:ea typeface="Proxima Nova Light" pitchFamily="34" charset="-122"/>
                <a:cs typeface="Proxima Nova Light" pitchFamily="34" charset="-120"/>
              </a:rPr>
              <a:t>3</a:t>
            </a:r>
            <a:endParaRPr lang="en-US" sz="13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1179576" y="804672"/>
            <a:ext cx="2103120" cy="594360"/>
          </a:xfrm>
          <a:prstGeom prst="roundRect">
            <a:avLst>
              <a:gd name="adj" fmla="val 49231"/>
            </a:avLst>
          </a:prstGeom>
          <a:solidFill>
            <a:srgbClr val="FFFFFF"/>
          </a:solidFill>
          <a:ln w="15240">
            <a:solidFill>
              <a:srgbClr val="0093D0"/>
            </a:solidFill>
            <a:prstDash val="solid"/>
          </a:ln>
        </p:spPr>
      </p:sp>
      <p:sp>
        <p:nvSpPr>
          <p:cNvPr id="3" name="Text 1"/>
          <p:cNvSpPr/>
          <p:nvPr/>
        </p:nvSpPr>
        <p:spPr>
          <a:xfrm>
            <a:off x="1179576" y="804672"/>
            <a:ext cx="2103120" cy="594360"/>
          </a:xfrm>
          <a:prstGeom prst="rect">
            <a:avLst/>
          </a:prstGeom>
          <a:noFill/>
          <a:ln/>
        </p:spPr>
        <p:txBody>
          <a:bodyPr wrap="square" rtlCol="0" anchor="ctr"/>
          <a:lstStyle/>
          <a:p>
            <a:pPr algn="ctr" indent="0" marL="0">
              <a:buNone/>
            </a:pPr>
            <a:r>
              <a:rPr lang="en-US" sz="1700" spc="150" kern="0" dirty="0">
                <a:solidFill>
                  <a:srgbClr val="0093D0"/>
                </a:solidFill>
                <a:latin typeface="Proxima Nova Light" pitchFamily="34" charset="0"/>
                <a:ea typeface="Proxima Nova Light" pitchFamily="34" charset="-122"/>
                <a:cs typeface="Proxima Nova Light" pitchFamily="34" charset="-120"/>
              </a:rPr>
              <a:t>INTAKE</a:t>
            </a:r>
            <a:endParaRPr lang="en-US" sz="1700" dirty="0"/>
          </a:p>
        </p:txBody>
      </p:sp>
      <p:sp>
        <p:nvSpPr>
          <p:cNvPr id="4" name="Text 2"/>
          <p:cNvSpPr/>
          <p:nvPr/>
        </p:nvSpPr>
        <p:spPr>
          <a:xfrm>
            <a:off x="20848320" y="502920"/>
            <a:ext cx="3200400" cy="822960"/>
          </a:xfrm>
          <a:prstGeom prst="rect">
            <a:avLst/>
          </a:prstGeom>
          <a:noFill/>
          <a:ln/>
        </p:spPr>
        <p:txBody>
          <a:bodyPr wrap="square" rtlCol="0" anchor="ctr"/>
          <a:lstStyle/>
          <a:p>
            <a:pPr algn="r" indent="0" marL="0">
              <a:buNone/>
            </a:pPr>
            <a:r>
              <a:rPr lang="en-US" sz="2800" b="1" spc="150" kern="0" dirty="0">
                <a:solidFill>
                  <a:srgbClr val="0093D0"/>
                </a:solidFill>
                <a:latin typeface="Proxima Nova" pitchFamily="34" charset="0"/>
                <a:ea typeface="Proxima Nova" pitchFamily="34" charset="-122"/>
                <a:cs typeface="Proxima Nova" pitchFamily="34" charset="-120"/>
              </a:rPr>
              <a:t>SLW</a:t>
            </a:r>
            <a:endParaRPr lang="en-US" sz="2800" dirty="0"/>
          </a:p>
        </p:txBody>
      </p:sp>
      <p:sp>
        <p:nvSpPr>
          <p:cNvPr id="5" name="Text 3"/>
          <p:cNvSpPr/>
          <p:nvPr/>
        </p:nvSpPr>
        <p:spPr>
          <a:xfrm>
            <a:off x="1179576" y="1572768"/>
            <a:ext cx="21762720" cy="2057400"/>
          </a:xfrm>
          <a:prstGeom prst="rect">
            <a:avLst/>
          </a:prstGeom>
          <a:noFill/>
          <a:ln/>
        </p:spPr>
        <p:txBody>
          <a:bodyPr wrap="square" rtlCol="0" anchor="t"/>
          <a:lstStyle/>
          <a:p>
            <a:pPr algn="l" indent="0" marL="0">
              <a:buNone/>
            </a:pPr>
            <a:r>
              <a:rPr lang="en-US" sz="4500" dirty="0">
                <a:solidFill>
                  <a:srgbClr val="3B3838"/>
                </a:solidFill>
                <a:latin typeface="Proxima Nova Light" pitchFamily="34" charset="0"/>
                <a:ea typeface="Proxima Nova Light" pitchFamily="34" charset="-122"/>
                <a:cs typeface="Proxima Nova Light" pitchFamily="34" charset="-120"/>
              </a:rPr>
              <a:t>A research report enters once and </a:t>
            </a:r>
            <a:pPr algn="l" indent="0" marL="0">
              <a:buNone/>
            </a:pPr>
            <a:r>
              <a:rPr lang="en-US" sz="4500" dirty="0">
                <a:solidFill>
                  <a:srgbClr val="3B3838"/>
                </a:solidFill>
                <a:latin typeface="Proxima Nova Semibold" pitchFamily="34" charset="0"/>
                <a:ea typeface="Proxima Nova Semibold" pitchFamily="34" charset="-122"/>
                <a:cs typeface="Proxima Nova Semibold" pitchFamily="34" charset="-120"/>
              </a:rPr>
              <a:t>surfaces everywhere it is relevant</a:t>
            </a:r>
            <a:endParaRPr lang="en-US" sz="4500" dirty="0"/>
          </a:p>
        </p:txBody>
      </p:sp>
      <p:sp>
        <p:nvSpPr>
          <p:cNvPr id="6" name="Text 4"/>
          <p:cNvSpPr/>
          <p:nvPr/>
        </p:nvSpPr>
        <p:spPr>
          <a:xfrm>
            <a:off x="1179576" y="3584448"/>
            <a:ext cx="21762720" cy="548640"/>
          </a:xfrm>
          <a:prstGeom prst="rect">
            <a:avLst/>
          </a:prstGeom>
          <a:noFill/>
          <a:ln/>
        </p:spPr>
        <p:txBody>
          <a:bodyPr wrap="square" rtlCol="0" anchor="t"/>
          <a:lstStyle/>
          <a:p>
            <a:pPr indent="0" marL="0">
              <a:buNone/>
            </a:pPr>
            <a:r>
              <a:rPr lang="en-US" sz="2600" dirty="0">
                <a:solidFill>
                  <a:srgbClr val="3B3838"/>
                </a:solidFill>
                <a:latin typeface="Proxima Nova Semibold" pitchFamily="34" charset="0"/>
                <a:ea typeface="Proxima Nova Semibold" pitchFamily="34" charset="-122"/>
                <a:cs typeface="Proxima Nova Semibold" pitchFamily="34" charset="-120"/>
              </a:rPr>
              <a:t>Upload it, email it to ford@rivent.dev, or send it over from the news flow — one pipeline handles all three.</a:t>
            </a:r>
            <a:endParaRPr lang="en-US" sz="2600" dirty="0"/>
          </a:p>
        </p:txBody>
      </p:sp>
      <p:sp>
        <p:nvSpPr>
          <p:cNvPr id="7" name="Shape 5"/>
          <p:cNvSpPr/>
          <p:nvPr/>
        </p:nvSpPr>
        <p:spPr>
          <a:xfrm>
            <a:off x="1499616" y="4572000"/>
            <a:ext cx="4058107" cy="4846320"/>
          </a:xfrm>
          <a:prstGeom prst="roundRect">
            <a:avLst>
              <a:gd name="adj" fmla="val 4056"/>
            </a:avLst>
          </a:prstGeom>
          <a:solidFill>
            <a:srgbClr val="F5F5F5"/>
          </a:solidFill>
          <a:ln w="12700">
            <a:solidFill>
              <a:srgbClr val="F5F5F5"/>
            </a:solidFill>
            <a:prstDash val="solid"/>
          </a:ln>
        </p:spPr>
      </p:sp>
      <p:sp>
        <p:nvSpPr>
          <p:cNvPr id="8" name="Shape 6"/>
          <p:cNvSpPr/>
          <p:nvPr/>
        </p:nvSpPr>
        <p:spPr>
          <a:xfrm>
            <a:off x="1865376" y="4983480"/>
            <a:ext cx="868680" cy="868680"/>
          </a:xfrm>
          <a:prstGeom prst="ellipse">
            <a:avLst/>
          </a:prstGeom>
          <a:solidFill>
            <a:srgbClr val="0093D0"/>
          </a:solidFill>
          <a:ln w="12700">
            <a:solidFill>
              <a:srgbClr val="0093D0"/>
            </a:solidFill>
            <a:prstDash val="solid"/>
          </a:ln>
        </p:spPr>
      </p:sp>
      <p:sp>
        <p:nvSpPr>
          <p:cNvPr id="9" name="Text 7"/>
          <p:cNvSpPr/>
          <p:nvPr/>
        </p:nvSpPr>
        <p:spPr>
          <a:xfrm>
            <a:off x="1865376" y="4983480"/>
            <a:ext cx="868680" cy="868680"/>
          </a:xfrm>
          <a:prstGeom prst="rect">
            <a:avLst/>
          </a:prstGeom>
          <a:noFill/>
          <a:ln/>
        </p:spPr>
        <p:txBody>
          <a:bodyPr wrap="square" lIns="0" tIns="0" rIns="0" bIns="0" rtlCol="0" anchor="ctr"/>
          <a:lstStyle/>
          <a:p>
            <a:pPr algn="ctr" indent="0" marL="0">
              <a:buNone/>
            </a:pPr>
            <a:r>
              <a:rPr lang="en-US" sz="2400" dirty="0">
                <a:solidFill>
                  <a:srgbClr val="FFFFFF"/>
                </a:solidFill>
                <a:latin typeface="Proxima Nova Semibold" pitchFamily="34" charset="0"/>
                <a:ea typeface="Proxima Nova Semibold" pitchFamily="34" charset="-122"/>
                <a:cs typeface="Proxima Nova Semibold" pitchFamily="34" charset="-120"/>
              </a:rPr>
              <a:t>1</a:t>
            </a:r>
            <a:endParaRPr lang="en-US" sz="2400" dirty="0"/>
          </a:p>
        </p:txBody>
      </p:sp>
      <p:sp>
        <p:nvSpPr>
          <p:cNvPr id="10" name="Text 8"/>
          <p:cNvSpPr/>
          <p:nvPr/>
        </p:nvSpPr>
        <p:spPr>
          <a:xfrm>
            <a:off x="1865376" y="6080760"/>
            <a:ext cx="3326587" cy="457200"/>
          </a:xfrm>
          <a:prstGeom prst="rect">
            <a:avLst/>
          </a:prstGeom>
          <a:noFill/>
          <a:ln/>
        </p:spPr>
        <p:txBody>
          <a:bodyPr wrap="square" lIns="0" tIns="0" rIns="0" bIns="0" rtlCol="0" anchor="ctr"/>
          <a:lstStyle/>
          <a:p>
            <a:pPr indent="0" marL="0">
              <a:buNone/>
            </a:pPr>
            <a:r>
              <a:rPr lang="en-US" sz="2200" dirty="0">
                <a:solidFill>
                  <a:srgbClr val="3B3838"/>
                </a:solidFill>
                <a:latin typeface="Proxima Nova Semibold" pitchFamily="34" charset="0"/>
                <a:ea typeface="Proxima Nova Semibold" pitchFamily="34" charset="-122"/>
                <a:cs typeface="Proxima Nova Semibold" pitchFamily="34" charset="-120"/>
              </a:rPr>
              <a:t>Arrive</a:t>
            </a:r>
            <a:endParaRPr lang="en-US" sz="2200" dirty="0"/>
          </a:p>
        </p:txBody>
      </p:sp>
      <p:sp>
        <p:nvSpPr>
          <p:cNvPr id="11" name="Text 9"/>
          <p:cNvSpPr/>
          <p:nvPr/>
        </p:nvSpPr>
        <p:spPr>
          <a:xfrm>
            <a:off x="1865376" y="6629400"/>
            <a:ext cx="3326587" cy="2560320"/>
          </a:xfrm>
          <a:prstGeom prst="rect">
            <a:avLst/>
          </a:prstGeom>
          <a:noFill/>
          <a:ln/>
        </p:spPr>
        <p:txBody>
          <a:bodyPr wrap="square" lIns="0" tIns="0" rIns="0" bIns="0" rtlCol="0" anchor="t"/>
          <a:lstStyle/>
          <a:p>
            <a:pPr indent="0" marL="0">
              <a:buNone/>
            </a:pPr>
            <a:r>
              <a:rPr lang="en-US" sz="1600" dirty="0">
                <a:solidFill>
                  <a:srgbClr val="3B3838"/>
                </a:solidFill>
                <a:latin typeface="Proxima Nova Light" pitchFamily="34" charset="0"/>
                <a:ea typeface="Proxima Nova Light" pitchFamily="34" charset="-122"/>
                <a:cs typeface="Proxima Nova Light" pitchFamily="34" charset="-120"/>
              </a:rPr>
              <a:t>Three doors in — upload, email, or filed from the daily news. The original file is archived untouched.</a:t>
            </a:r>
            <a:endParaRPr lang="en-US" sz="1600" dirty="0"/>
          </a:p>
        </p:txBody>
      </p:sp>
      <p:sp>
        <p:nvSpPr>
          <p:cNvPr id="12" name="Shape 10"/>
          <p:cNvSpPr/>
          <p:nvPr/>
        </p:nvSpPr>
        <p:spPr>
          <a:xfrm>
            <a:off x="5832043" y="4572000"/>
            <a:ext cx="4058107" cy="4846320"/>
          </a:xfrm>
          <a:prstGeom prst="roundRect">
            <a:avLst>
              <a:gd name="adj" fmla="val 4056"/>
            </a:avLst>
          </a:prstGeom>
          <a:solidFill>
            <a:srgbClr val="F5F5F5"/>
          </a:solidFill>
          <a:ln w="12700">
            <a:solidFill>
              <a:srgbClr val="F5F5F5"/>
            </a:solidFill>
            <a:prstDash val="solid"/>
          </a:ln>
        </p:spPr>
      </p:sp>
      <p:sp>
        <p:nvSpPr>
          <p:cNvPr id="13" name="Shape 11"/>
          <p:cNvSpPr/>
          <p:nvPr/>
        </p:nvSpPr>
        <p:spPr>
          <a:xfrm>
            <a:off x="6197803" y="4983480"/>
            <a:ext cx="868680" cy="868680"/>
          </a:xfrm>
          <a:prstGeom prst="ellipse">
            <a:avLst/>
          </a:prstGeom>
          <a:solidFill>
            <a:srgbClr val="0093D0"/>
          </a:solidFill>
          <a:ln w="12700">
            <a:solidFill>
              <a:srgbClr val="0093D0"/>
            </a:solidFill>
            <a:prstDash val="solid"/>
          </a:ln>
        </p:spPr>
      </p:sp>
      <p:sp>
        <p:nvSpPr>
          <p:cNvPr id="14" name="Text 12"/>
          <p:cNvSpPr/>
          <p:nvPr/>
        </p:nvSpPr>
        <p:spPr>
          <a:xfrm>
            <a:off x="6197803" y="4983480"/>
            <a:ext cx="868680" cy="868680"/>
          </a:xfrm>
          <a:prstGeom prst="rect">
            <a:avLst/>
          </a:prstGeom>
          <a:noFill/>
          <a:ln/>
        </p:spPr>
        <p:txBody>
          <a:bodyPr wrap="square" lIns="0" tIns="0" rIns="0" bIns="0" rtlCol="0" anchor="ctr"/>
          <a:lstStyle/>
          <a:p>
            <a:pPr algn="ctr" indent="0" marL="0">
              <a:buNone/>
            </a:pPr>
            <a:r>
              <a:rPr lang="en-US" sz="2400" dirty="0">
                <a:solidFill>
                  <a:srgbClr val="FFFFFF"/>
                </a:solidFill>
                <a:latin typeface="Proxima Nova Semibold" pitchFamily="34" charset="0"/>
                <a:ea typeface="Proxima Nova Semibold" pitchFamily="34" charset="-122"/>
                <a:cs typeface="Proxima Nova Semibold" pitchFamily="34" charset="-120"/>
              </a:rPr>
              <a:t>2</a:t>
            </a:r>
            <a:endParaRPr lang="en-US" sz="2400" dirty="0"/>
          </a:p>
        </p:txBody>
      </p:sp>
      <p:sp>
        <p:nvSpPr>
          <p:cNvPr id="15" name="Text 13"/>
          <p:cNvSpPr/>
          <p:nvPr/>
        </p:nvSpPr>
        <p:spPr>
          <a:xfrm>
            <a:off x="6197803" y="6080760"/>
            <a:ext cx="3326587" cy="457200"/>
          </a:xfrm>
          <a:prstGeom prst="rect">
            <a:avLst/>
          </a:prstGeom>
          <a:noFill/>
          <a:ln/>
        </p:spPr>
        <p:txBody>
          <a:bodyPr wrap="square" lIns="0" tIns="0" rIns="0" bIns="0" rtlCol="0" anchor="ctr"/>
          <a:lstStyle/>
          <a:p>
            <a:pPr indent="0" marL="0">
              <a:buNone/>
            </a:pPr>
            <a:r>
              <a:rPr lang="en-US" sz="2200" dirty="0">
                <a:solidFill>
                  <a:srgbClr val="3B3838"/>
                </a:solidFill>
                <a:latin typeface="Proxima Nova Semibold" pitchFamily="34" charset="0"/>
                <a:ea typeface="Proxima Nova Semibold" pitchFamily="34" charset="-122"/>
                <a:cs typeface="Proxima Nova Semibold" pitchFamily="34" charset="-120"/>
              </a:rPr>
              <a:t>Classify</a:t>
            </a:r>
            <a:endParaRPr lang="en-US" sz="2200" dirty="0"/>
          </a:p>
        </p:txBody>
      </p:sp>
      <p:sp>
        <p:nvSpPr>
          <p:cNvPr id="16" name="Text 14"/>
          <p:cNvSpPr/>
          <p:nvPr/>
        </p:nvSpPr>
        <p:spPr>
          <a:xfrm>
            <a:off x="6197803" y="6629400"/>
            <a:ext cx="3326587" cy="2560320"/>
          </a:xfrm>
          <a:prstGeom prst="rect">
            <a:avLst/>
          </a:prstGeom>
          <a:noFill/>
          <a:ln/>
        </p:spPr>
        <p:txBody>
          <a:bodyPr wrap="square" lIns="0" tIns="0" rIns="0" bIns="0" rtlCol="0" anchor="t"/>
          <a:lstStyle/>
          <a:p>
            <a:pPr indent="0" marL="0">
              <a:buNone/>
            </a:pPr>
            <a:r>
              <a:rPr lang="en-US" sz="1600" dirty="0">
                <a:solidFill>
                  <a:srgbClr val="3B3838"/>
                </a:solidFill>
                <a:latin typeface="Proxima Nova Light" pitchFamily="34" charset="0"/>
                <a:ea typeface="Proxima Nova Light" pitchFamily="34" charset="-122"/>
                <a:cs typeface="Proxima Nova Light" pitchFamily="34" charset="-120"/>
              </a:rPr>
              <a:t>Document type, credibility tier, and what the knowledge attaches to: sectors, named companies, or both. An S-1 or a benchmark book gets its own playbook.</a:t>
            </a:r>
            <a:endParaRPr lang="en-US" sz="1600" dirty="0"/>
          </a:p>
        </p:txBody>
      </p:sp>
      <p:sp>
        <p:nvSpPr>
          <p:cNvPr id="17" name="Shape 15"/>
          <p:cNvSpPr/>
          <p:nvPr/>
        </p:nvSpPr>
        <p:spPr>
          <a:xfrm>
            <a:off x="10164470" y="4572000"/>
            <a:ext cx="4058107" cy="4846320"/>
          </a:xfrm>
          <a:prstGeom prst="roundRect">
            <a:avLst>
              <a:gd name="adj" fmla="val 4056"/>
            </a:avLst>
          </a:prstGeom>
          <a:solidFill>
            <a:srgbClr val="F5F5F5"/>
          </a:solidFill>
          <a:ln w="12700">
            <a:solidFill>
              <a:srgbClr val="F5F5F5"/>
            </a:solidFill>
            <a:prstDash val="solid"/>
          </a:ln>
        </p:spPr>
      </p:sp>
      <p:sp>
        <p:nvSpPr>
          <p:cNvPr id="18" name="Shape 16"/>
          <p:cNvSpPr/>
          <p:nvPr/>
        </p:nvSpPr>
        <p:spPr>
          <a:xfrm>
            <a:off x="10530230" y="4983480"/>
            <a:ext cx="868680" cy="868680"/>
          </a:xfrm>
          <a:prstGeom prst="ellipse">
            <a:avLst/>
          </a:prstGeom>
          <a:solidFill>
            <a:srgbClr val="0093D0"/>
          </a:solidFill>
          <a:ln w="12700">
            <a:solidFill>
              <a:srgbClr val="0093D0"/>
            </a:solidFill>
            <a:prstDash val="solid"/>
          </a:ln>
        </p:spPr>
      </p:sp>
      <p:sp>
        <p:nvSpPr>
          <p:cNvPr id="19" name="Text 17"/>
          <p:cNvSpPr/>
          <p:nvPr/>
        </p:nvSpPr>
        <p:spPr>
          <a:xfrm>
            <a:off x="10530230" y="4983480"/>
            <a:ext cx="868680" cy="868680"/>
          </a:xfrm>
          <a:prstGeom prst="rect">
            <a:avLst/>
          </a:prstGeom>
          <a:noFill/>
          <a:ln/>
        </p:spPr>
        <p:txBody>
          <a:bodyPr wrap="square" lIns="0" tIns="0" rIns="0" bIns="0" rtlCol="0" anchor="ctr"/>
          <a:lstStyle/>
          <a:p>
            <a:pPr algn="ctr" indent="0" marL="0">
              <a:buNone/>
            </a:pPr>
            <a:r>
              <a:rPr lang="en-US" sz="2400" dirty="0">
                <a:solidFill>
                  <a:srgbClr val="FFFFFF"/>
                </a:solidFill>
                <a:latin typeface="Proxima Nova Semibold" pitchFamily="34" charset="0"/>
                <a:ea typeface="Proxima Nova Semibold" pitchFamily="34" charset="-122"/>
                <a:cs typeface="Proxima Nova Semibold" pitchFamily="34" charset="-120"/>
              </a:rPr>
              <a:t>3</a:t>
            </a:r>
            <a:endParaRPr lang="en-US" sz="2400" dirty="0"/>
          </a:p>
        </p:txBody>
      </p:sp>
      <p:sp>
        <p:nvSpPr>
          <p:cNvPr id="20" name="Text 18"/>
          <p:cNvSpPr/>
          <p:nvPr/>
        </p:nvSpPr>
        <p:spPr>
          <a:xfrm>
            <a:off x="10530230" y="6080760"/>
            <a:ext cx="3326587" cy="457200"/>
          </a:xfrm>
          <a:prstGeom prst="rect">
            <a:avLst/>
          </a:prstGeom>
          <a:noFill/>
          <a:ln/>
        </p:spPr>
        <p:txBody>
          <a:bodyPr wrap="square" lIns="0" tIns="0" rIns="0" bIns="0" rtlCol="0" anchor="ctr"/>
          <a:lstStyle/>
          <a:p>
            <a:pPr indent="0" marL="0">
              <a:buNone/>
            </a:pPr>
            <a:r>
              <a:rPr lang="en-US" sz="2200" dirty="0">
                <a:solidFill>
                  <a:srgbClr val="3B3838"/>
                </a:solidFill>
                <a:latin typeface="Proxima Nova Semibold" pitchFamily="34" charset="0"/>
                <a:ea typeface="Proxima Nova Semibold" pitchFamily="34" charset="-122"/>
                <a:cs typeface="Proxima Nova Semibold" pitchFamily="34" charset="-120"/>
              </a:rPr>
              <a:t>Extract</a:t>
            </a:r>
            <a:endParaRPr lang="en-US" sz="2200" dirty="0"/>
          </a:p>
        </p:txBody>
      </p:sp>
      <p:sp>
        <p:nvSpPr>
          <p:cNvPr id="21" name="Text 19"/>
          <p:cNvSpPr/>
          <p:nvPr/>
        </p:nvSpPr>
        <p:spPr>
          <a:xfrm>
            <a:off x="10530230" y="6629400"/>
            <a:ext cx="3326587" cy="2560320"/>
          </a:xfrm>
          <a:prstGeom prst="rect">
            <a:avLst/>
          </a:prstGeom>
          <a:noFill/>
          <a:ln/>
        </p:spPr>
        <p:txBody>
          <a:bodyPr wrap="square" lIns="0" tIns="0" rIns="0" bIns="0" rtlCol="0" anchor="t"/>
          <a:lstStyle/>
          <a:p>
            <a:pPr indent="0" marL="0">
              <a:buNone/>
            </a:pPr>
            <a:r>
              <a:rPr lang="en-US" sz="1600" dirty="0">
                <a:solidFill>
                  <a:srgbClr val="3B3838"/>
                </a:solidFill>
                <a:latin typeface="Proxima Nova Light" pitchFamily="34" charset="0"/>
                <a:ea typeface="Proxima Nova Light" pitchFamily="34" charset="-122"/>
                <a:cs typeface="Proxima Nova Light" pitchFamily="34" charset="-120"/>
              </a:rPr>
              <a:t>Bottom line, datapoints with an as-of date and page cite, verbatim quotes with an explicit counterpoint, exhibits, and every entity named.</a:t>
            </a:r>
            <a:endParaRPr lang="en-US" sz="1600" dirty="0"/>
          </a:p>
        </p:txBody>
      </p:sp>
      <p:sp>
        <p:nvSpPr>
          <p:cNvPr id="22" name="Shape 20"/>
          <p:cNvSpPr/>
          <p:nvPr/>
        </p:nvSpPr>
        <p:spPr>
          <a:xfrm>
            <a:off x="14496898" y="4572000"/>
            <a:ext cx="4058107" cy="4846320"/>
          </a:xfrm>
          <a:prstGeom prst="roundRect">
            <a:avLst>
              <a:gd name="adj" fmla="val 4056"/>
            </a:avLst>
          </a:prstGeom>
          <a:solidFill>
            <a:srgbClr val="F5F5F5"/>
          </a:solidFill>
          <a:ln w="12700">
            <a:solidFill>
              <a:srgbClr val="F5F5F5"/>
            </a:solidFill>
            <a:prstDash val="solid"/>
          </a:ln>
        </p:spPr>
      </p:sp>
      <p:sp>
        <p:nvSpPr>
          <p:cNvPr id="23" name="Shape 21"/>
          <p:cNvSpPr/>
          <p:nvPr/>
        </p:nvSpPr>
        <p:spPr>
          <a:xfrm>
            <a:off x="14862658" y="4983480"/>
            <a:ext cx="868680" cy="868680"/>
          </a:xfrm>
          <a:prstGeom prst="ellipse">
            <a:avLst/>
          </a:prstGeom>
          <a:solidFill>
            <a:srgbClr val="0093D0"/>
          </a:solidFill>
          <a:ln w="12700">
            <a:solidFill>
              <a:srgbClr val="0093D0"/>
            </a:solidFill>
            <a:prstDash val="solid"/>
          </a:ln>
        </p:spPr>
      </p:sp>
      <p:sp>
        <p:nvSpPr>
          <p:cNvPr id="24" name="Text 22"/>
          <p:cNvSpPr/>
          <p:nvPr/>
        </p:nvSpPr>
        <p:spPr>
          <a:xfrm>
            <a:off x="14862658" y="4983480"/>
            <a:ext cx="868680" cy="868680"/>
          </a:xfrm>
          <a:prstGeom prst="rect">
            <a:avLst/>
          </a:prstGeom>
          <a:noFill/>
          <a:ln/>
        </p:spPr>
        <p:txBody>
          <a:bodyPr wrap="square" lIns="0" tIns="0" rIns="0" bIns="0" rtlCol="0" anchor="ctr"/>
          <a:lstStyle/>
          <a:p>
            <a:pPr algn="ctr" indent="0" marL="0">
              <a:buNone/>
            </a:pPr>
            <a:r>
              <a:rPr lang="en-US" sz="2400" dirty="0">
                <a:solidFill>
                  <a:srgbClr val="FFFFFF"/>
                </a:solidFill>
                <a:latin typeface="Proxima Nova Semibold" pitchFamily="34" charset="0"/>
                <a:ea typeface="Proxima Nova Semibold" pitchFamily="34" charset="-122"/>
                <a:cs typeface="Proxima Nova Semibold" pitchFamily="34" charset="-120"/>
              </a:rPr>
              <a:t>4</a:t>
            </a:r>
            <a:endParaRPr lang="en-US" sz="2400" dirty="0"/>
          </a:p>
        </p:txBody>
      </p:sp>
      <p:sp>
        <p:nvSpPr>
          <p:cNvPr id="25" name="Text 23"/>
          <p:cNvSpPr/>
          <p:nvPr/>
        </p:nvSpPr>
        <p:spPr>
          <a:xfrm>
            <a:off x="14862658" y="6080760"/>
            <a:ext cx="3326587" cy="457200"/>
          </a:xfrm>
          <a:prstGeom prst="rect">
            <a:avLst/>
          </a:prstGeom>
          <a:noFill/>
          <a:ln/>
        </p:spPr>
        <p:txBody>
          <a:bodyPr wrap="square" lIns="0" tIns="0" rIns="0" bIns="0" rtlCol="0" anchor="ctr"/>
          <a:lstStyle/>
          <a:p>
            <a:pPr indent="0" marL="0">
              <a:buNone/>
            </a:pPr>
            <a:r>
              <a:rPr lang="en-US" sz="2200" dirty="0">
                <a:solidFill>
                  <a:srgbClr val="3B3838"/>
                </a:solidFill>
                <a:latin typeface="Proxima Nova Semibold" pitchFamily="34" charset="0"/>
                <a:ea typeface="Proxima Nova Semibold" pitchFamily="34" charset="-122"/>
                <a:cs typeface="Proxima Nova Semibold" pitchFamily="34" charset="-120"/>
              </a:rPr>
              <a:t>Reconcile</a:t>
            </a:r>
            <a:endParaRPr lang="en-US" sz="2200" dirty="0"/>
          </a:p>
        </p:txBody>
      </p:sp>
      <p:sp>
        <p:nvSpPr>
          <p:cNvPr id="26" name="Text 24"/>
          <p:cNvSpPr/>
          <p:nvPr/>
        </p:nvSpPr>
        <p:spPr>
          <a:xfrm>
            <a:off x="14862658" y="6629400"/>
            <a:ext cx="3326587" cy="2560320"/>
          </a:xfrm>
          <a:prstGeom prst="rect">
            <a:avLst/>
          </a:prstGeom>
          <a:noFill/>
          <a:ln/>
        </p:spPr>
        <p:txBody>
          <a:bodyPr wrap="square" lIns="0" tIns="0" rIns="0" bIns="0" rtlCol="0" anchor="t"/>
          <a:lstStyle/>
          <a:p>
            <a:pPr indent="0" marL="0">
              <a:buNone/>
            </a:pPr>
            <a:r>
              <a:rPr lang="en-US" sz="1600" dirty="0">
                <a:solidFill>
                  <a:srgbClr val="3B3838"/>
                </a:solidFill>
                <a:latin typeface="Proxima Nova Light" pitchFamily="34" charset="0"/>
                <a:ea typeface="Proxima Nova Light" pitchFamily="34" charset="-122"/>
                <a:cs typeface="Proxima Nova Light" pitchFamily="34" charset="-120"/>
              </a:rPr>
              <a:t>Each fact lands against what we already know as new, confirms, updates or conflicts. Never a silent overwrite.</a:t>
            </a:r>
            <a:endParaRPr lang="en-US" sz="1600" dirty="0"/>
          </a:p>
        </p:txBody>
      </p:sp>
      <p:sp>
        <p:nvSpPr>
          <p:cNvPr id="27" name="Shape 25"/>
          <p:cNvSpPr/>
          <p:nvPr/>
        </p:nvSpPr>
        <p:spPr>
          <a:xfrm>
            <a:off x="18829325" y="4572000"/>
            <a:ext cx="4058107" cy="4846320"/>
          </a:xfrm>
          <a:prstGeom prst="roundRect">
            <a:avLst>
              <a:gd name="adj" fmla="val 4056"/>
            </a:avLst>
          </a:prstGeom>
          <a:solidFill>
            <a:srgbClr val="F5F5F5"/>
          </a:solidFill>
          <a:ln w="12700">
            <a:solidFill>
              <a:srgbClr val="F5F5F5"/>
            </a:solidFill>
            <a:prstDash val="solid"/>
          </a:ln>
        </p:spPr>
      </p:sp>
      <p:sp>
        <p:nvSpPr>
          <p:cNvPr id="28" name="Shape 26"/>
          <p:cNvSpPr/>
          <p:nvPr/>
        </p:nvSpPr>
        <p:spPr>
          <a:xfrm>
            <a:off x="19195085" y="4983480"/>
            <a:ext cx="868680" cy="868680"/>
          </a:xfrm>
          <a:prstGeom prst="ellipse">
            <a:avLst/>
          </a:prstGeom>
          <a:solidFill>
            <a:srgbClr val="0093D0"/>
          </a:solidFill>
          <a:ln w="12700">
            <a:solidFill>
              <a:srgbClr val="0093D0"/>
            </a:solidFill>
            <a:prstDash val="solid"/>
          </a:ln>
        </p:spPr>
      </p:sp>
      <p:sp>
        <p:nvSpPr>
          <p:cNvPr id="29" name="Text 27"/>
          <p:cNvSpPr/>
          <p:nvPr/>
        </p:nvSpPr>
        <p:spPr>
          <a:xfrm>
            <a:off x="19195085" y="4983480"/>
            <a:ext cx="868680" cy="868680"/>
          </a:xfrm>
          <a:prstGeom prst="rect">
            <a:avLst/>
          </a:prstGeom>
          <a:noFill/>
          <a:ln/>
        </p:spPr>
        <p:txBody>
          <a:bodyPr wrap="square" lIns="0" tIns="0" rIns="0" bIns="0" rtlCol="0" anchor="ctr"/>
          <a:lstStyle/>
          <a:p>
            <a:pPr algn="ctr" indent="0" marL="0">
              <a:buNone/>
            </a:pPr>
            <a:r>
              <a:rPr lang="en-US" sz="2400" dirty="0">
                <a:solidFill>
                  <a:srgbClr val="FFFFFF"/>
                </a:solidFill>
                <a:latin typeface="Proxima Nova Semibold" pitchFamily="34" charset="0"/>
                <a:ea typeface="Proxima Nova Semibold" pitchFamily="34" charset="-122"/>
                <a:cs typeface="Proxima Nova Semibold" pitchFamily="34" charset="-120"/>
              </a:rPr>
              <a:t>5</a:t>
            </a:r>
            <a:endParaRPr lang="en-US" sz="2400" dirty="0"/>
          </a:p>
        </p:txBody>
      </p:sp>
      <p:sp>
        <p:nvSpPr>
          <p:cNvPr id="30" name="Text 28"/>
          <p:cNvSpPr/>
          <p:nvPr/>
        </p:nvSpPr>
        <p:spPr>
          <a:xfrm>
            <a:off x="19195085" y="6080760"/>
            <a:ext cx="3326587" cy="457200"/>
          </a:xfrm>
          <a:prstGeom prst="rect">
            <a:avLst/>
          </a:prstGeom>
          <a:noFill/>
          <a:ln/>
        </p:spPr>
        <p:txBody>
          <a:bodyPr wrap="square" lIns="0" tIns="0" rIns="0" bIns="0" rtlCol="0" anchor="ctr"/>
          <a:lstStyle/>
          <a:p>
            <a:pPr indent="0" marL="0">
              <a:buNone/>
            </a:pPr>
            <a:r>
              <a:rPr lang="en-US" sz="2200" dirty="0">
                <a:solidFill>
                  <a:srgbClr val="3B3838"/>
                </a:solidFill>
                <a:latin typeface="Proxima Nova Semibold" pitchFamily="34" charset="0"/>
                <a:ea typeface="Proxima Nova Semibold" pitchFamily="34" charset="-122"/>
                <a:cs typeface="Proxima Nova Semibold" pitchFamily="34" charset="-120"/>
              </a:rPr>
              <a:t>Surface</a:t>
            </a:r>
            <a:endParaRPr lang="en-US" sz="2200" dirty="0"/>
          </a:p>
        </p:txBody>
      </p:sp>
      <p:sp>
        <p:nvSpPr>
          <p:cNvPr id="31" name="Text 29"/>
          <p:cNvSpPr/>
          <p:nvPr/>
        </p:nvSpPr>
        <p:spPr>
          <a:xfrm>
            <a:off x="19195085" y="6629400"/>
            <a:ext cx="3326587" cy="2560320"/>
          </a:xfrm>
          <a:prstGeom prst="rect">
            <a:avLst/>
          </a:prstGeom>
          <a:noFill/>
          <a:ln/>
        </p:spPr>
        <p:txBody>
          <a:bodyPr wrap="square" lIns="0" tIns="0" rIns="0" bIns="0" rtlCol="0" anchor="t"/>
          <a:lstStyle/>
          <a:p>
            <a:pPr indent="0" marL="0">
              <a:buNone/>
            </a:pPr>
            <a:r>
              <a:rPr lang="en-US" sz="1600" dirty="0">
                <a:solidFill>
                  <a:srgbClr val="3B3838"/>
                </a:solidFill>
                <a:latin typeface="Proxima Nova Light" pitchFamily="34" charset="0"/>
                <a:ea typeface="Proxima Nova Light" pitchFamily="34" charset="-122"/>
                <a:cs typeface="Proxima Nova Light" pitchFamily="34" charset="-120"/>
              </a:rPr>
              <a:t>Company dossiers and sector pages, evidence for writing, exhibits ready for a deck, and signals that set deal priorities.</a:t>
            </a:r>
            <a:endParaRPr lang="en-US" sz="1600" dirty="0"/>
          </a:p>
        </p:txBody>
      </p:sp>
      <p:sp>
        <p:nvSpPr>
          <p:cNvPr id="32" name="Shape 30"/>
          <p:cNvSpPr/>
          <p:nvPr/>
        </p:nvSpPr>
        <p:spPr>
          <a:xfrm>
            <a:off x="1179576" y="10241280"/>
            <a:ext cx="22027896" cy="1737360"/>
          </a:xfrm>
          <a:prstGeom prst="roundRect">
            <a:avLst>
              <a:gd name="adj" fmla="val 9474"/>
            </a:avLst>
          </a:prstGeom>
          <a:solidFill>
            <a:srgbClr val="C6DFF1"/>
          </a:solidFill>
          <a:ln w="12700">
            <a:solidFill>
              <a:srgbClr val="C6DFF1"/>
            </a:solidFill>
            <a:prstDash val="solid"/>
          </a:ln>
        </p:spPr>
      </p:sp>
      <p:sp>
        <p:nvSpPr>
          <p:cNvPr id="33" name="Text 31"/>
          <p:cNvSpPr/>
          <p:nvPr/>
        </p:nvSpPr>
        <p:spPr>
          <a:xfrm>
            <a:off x="1499616" y="10241280"/>
            <a:ext cx="21387816" cy="1737360"/>
          </a:xfrm>
          <a:prstGeom prst="rect">
            <a:avLst/>
          </a:prstGeom>
          <a:noFill/>
          <a:ln/>
        </p:spPr>
        <p:txBody>
          <a:bodyPr wrap="square" rtlCol="0" anchor="ctr"/>
          <a:lstStyle/>
          <a:p>
            <a:pPr indent="0" marL="0">
              <a:buNone/>
            </a:pPr>
            <a:r>
              <a:rPr lang="en-US" sz="2400" dirty="0">
                <a:solidFill>
                  <a:srgbClr val="194C85"/>
                </a:solidFill>
                <a:latin typeface="Proxima Nova Semibold" pitchFamily="34" charset="0"/>
                <a:ea typeface="Proxima Nova Semibold" pitchFamily="34" charset="-122"/>
                <a:cs typeface="Proxima Nova Semibold" pitchFamily="34" charset="-120"/>
              </a:rPr>
              <a:t>The rule that makes it usable:  </a:t>
            </a:r>
            <a:pPr indent="0" marL="0">
              <a:buNone/>
            </a:pPr>
            <a:r>
              <a:rPr lang="en-US" sz="2400" dirty="0">
                <a:solidFill>
                  <a:srgbClr val="194C85"/>
                </a:solidFill>
                <a:latin typeface="Proxima Nova Light" pitchFamily="34" charset="0"/>
                <a:ea typeface="Proxima Nova Light" pitchFamily="34" charset="-122"/>
                <a:cs typeface="Proxima Nova Light" pitchFamily="34" charset="-120"/>
              </a:rPr>
              <a:t>every fact carries its source, its date and its page — and nothing is written to the record until a person approves it.</a:t>
            </a:r>
            <a:endParaRPr lang="en-US" sz="2400" dirty="0"/>
          </a:p>
        </p:txBody>
      </p:sp>
      <p:sp>
        <p:nvSpPr>
          <p:cNvPr id="34" name="Text 32"/>
          <p:cNvSpPr/>
          <p:nvPr/>
        </p:nvSpPr>
        <p:spPr>
          <a:xfrm>
            <a:off x="1179576" y="13075920"/>
            <a:ext cx="21762720" cy="365760"/>
          </a:xfrm>
          <a:prstGeom prst="rect">
            <a:avLst/>
          </a:prstGeom>
          <a:noFill/>
          <a:ln/>
        </p:spPr>
        <p:txBody>
          <a:bodyPr wrap="square" rtlCol="0" anchor="ctr"/>
          <a:lstStyle/>
          <a:p>
            <a:pPr indent="0" marL="0">
              <a:buNone/>
            </a:pPr>
            <a:r>
              <a:rPr lang="en-US" sz="1300" dirty="0">
                <a:solidFill>
                  <a:srgbClr val="5E5E5E"/>
                </a:solidFill>
                <a:latin typeface="Proxima Nova Light" pitchFamily="34" charset="0"/>
                <a:ea typeface="Proxima Nova Light" pitchFamily="34" charset="-122"/>
                <a:cs typeface="Proxima Nova Light" pitchFamily="34" charset="-120"/>
              </a:rPr>
              <a:t>Pipeline as implemented in Magellan, August 2026. Typed playbooks cover S-1 filings, benchmark books, quarterly letters and external decks.</a:t>
            </a:r>
            <a:endParaRPr lang="en-US" sz="1300" dirty="0"/>
          </a:p>
        </p:txBody>
      </p:sp>
      <p:sp>
        <p:nvSpPr>
          <p:cNvPr id="35" name="Text 33"/>
          <p:cNvSpPr/>
          <p:nvPr/>
        </p:nvSpPr>
        <p:spPr>
          <a:xfrm>
            <a:off x="23042880" y="13094208"/>
            <a:ext cx="914400" cy="320040"/>
          </a:xfrm>
          <a:prstGeom prst="rect">
            <a:avLst/>
          </a:prstGeom>
          <a:noFill/>
          <a:ln/>
        </p:spPr>
        <p:txBody>
          <a:bodyPr wrap="square" rtlCol="0" anchor="ctr"/>
          <a:lstStyle/>
          <a:p>
            <a:pPr algn="r" indent="0" marL="0">
              <a:buNone/>
            </a:pPr>
            <a:r>
              <a:rPr lang="en-US" sz="1300" dirty="0">
                <a:solidFill>
                  <a:srgbClr val="5E5E5E"/>
                </a:solidFill>
                <a:latin typeface="Proxima Nova Light" pitchFamily="34" charset="0"/>
                <a:ea typeface="Proxima Nova Light" pitchFamily="34" charset="-122"/>
                <a:cs typeface="Proxima Nova Light" pitchFamily="34" charset="-120"/>
              </a:rPr>
              <a:t>4</a:t>
            </a:r>
            <a:endParaRPr lang="en-US" sz="13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1179576" y="804672"/>
            <a:ext cx="2103120" cy="594360"/>
          </a:xfrm>
          <a:prstGeom prst="roundRect">
            <a:avLst>
              <a:gd name="adj" fmla="val 49231"/>
            </a:avLst>
          </a:prstGeom>
          <a:solidFill>
            <a:srgbClr val="FFFFFF"/>
          </a:solidFill>
          <a:ln w="15240">
            <a:solidFill>
              <a:srgbClr val="0093D0"/>
            </a:solidFill>
            <a:prstDash val="solid"/>
          </a:ln>
        </p:spPr>
      </p:sp>
      <p:sp>
        <p:nvSpPr>
          <p:cNvPr id="3" name="Text 1"/>
          <p:cNvSpPr/>
          <p:nvPr/>
        </p:nvSpPr>
        <p:spPr>
          <a:xfrm>
            <a:off x="1179576" y="804672"/>
            <a:ext cx="2103120" cy="594360"/>
          </a:xfrm>
          <a:prstGeom prst="rect">
            <a:avLst/>
          </a:prstGeom>
          <a:noFill/>
          <a:ln/>
        </p:spPr>
        <p:txBody>
          <a:bodyPr wrap="square" rtlCol="0" anchor="ctr"/>
          <a:lstStyle/>
          <a:p>
            <a:pPr algn="ctr" indent="0" marL="0">
              <a:buNone/>
            </a:pPr>
            <a:r>
              <a:rPr lang="en-US" sz="1700" spc="150" kern="0" dirty="0">
                <a:solidFill>
                  <a:srgbClr val="0093D0"/>
                </a:solidFill>
                <a:latin typeface="Proxima Nova Light" pitchFamily="34" charset="0"/>
                <a:ea typeface="Proxima Nova Light" pitchFamily="34" charset="-122"/>
                <a:cs typeface="Proxima Nova Light" pitchFamily="34" charset="-120"/>
              </a:rPr>
              <a:t>WHAT'S NEXT</a:t>
            </a:r>
            <a:endParaRPr lang="en-US" sz="1700" dirty="0"/>
          </a:p>
        </p:txBody>
      </p:sp>
      <p:sp>
        <p:nvSpPr>
          <p:cNvPr id="4" name="Text 2"/>
          <p:cNvSpPr/>
          <p:nvPr/>
        </p:nvSpPr>
        <p:spPr>
          <a:xfrm>
            <a:off x="20848320" y="502920"/>
            <a:ext cx="3200400" cy="822960"/>
          </a:xfrm>
          <a:prstGeom prst="rect">
            <a:avLst/>
          </a:prstGeom>
          <a:noFill/>
          <a:ln/>
        </p:spPr>
        <p:txBody>
          <a:bodyPr wrap="square" rtlCol="0" anchor="ctr"/>
          <a:lstStyle/>
          <a:p>
            <a:pPr algn="r" indent="0" marL="0">
              <a:buNone/>
            </a:pPr>
            <a:r>
              <a:rPr lang="en-US" sz="2800" b="1" spc="150" kern="0" dirty="0">
                <a:solidFill>
                  <a:srgbClr val="0093D0"/>
                </a:solidFill>
                <a:latin typeface="Proxima Nova" pitchFamily="34" charset="0"/>
                <a:ea typeface="Proxima Nova" pitchFamily="34" charset="-122"/>
                <a:cs typeface="Proxima Nova" pitchFamily="34" charset="-120"/>
              </a:rPr>
              <a:t>SLW</a:t>
            </a:r>
            <a:endParaRPr lang="en-US" sz="2800" dirty="0"/>
          </a:p>
        </p:txBody>
      </p:sp>
      <p:sp>
        <p:nvSpPr>
          <p:cNvPr id="5" name="Text 3"/>
          <p:cNvSpPr/>
          <p:nvPr/>
        </p:nvSpPr>
        <p:spPr>
          <a:xfrm>
            <a:off x="1179576" y="1572768"/>
            <a:ext cx="21762720" cy="2057400"/>
          </a:xfrm>
          <a:prstGeom prst="rect">
            <a:avLst/>
          </a:prstGeom>
          <a:noFill/>
          <a:ln/>
        </p:spPr>
        <p:txBody>
          <a:bodyPr wrap="square" rtlCol="0" anchor="t"/>
          <a:lstStyle/>
          <a:p>
            <a:pPr algn="l" indent="0" marL="0">
              <a:buNone/>
            </a:pPr>
            <a:r>
              <a:rPr lang="en-US" sz="4500" dirty="0">
                <a:solidFill>
                  <a:srgbClr val="3B3838"/>
                </a:solidFill>
                <a:latin typeface="Proxima Nova Light" pitchFamily="34" charset="0"/>
                <a:ea typeface="Proxima Nova Light" pitchFamily="34" charset="-122"/>
                <a:cs typeface="Proxima Nova Light" pitchFamily="34" charset="-120"/>
              </a:rPr>
              <a:t>New capability now arrives as </a:t>
            </a:r>
            <a:pPr algn="l" indent="0" marL="0">
              <a:buNone/>
            </a:pPr>
            <a:r>
              <a:rPr lang="en-US" sz="4500" dirty="0">
                <a:solidFill>
                  <a:srgbClr val="3B3838"/>
                </a:solidFill>
                <a:latin typeface="Proxima Nova Semibold" pitchFamily="34" charset="0"/>
                <a:ea typeface="Proxima Nova Semibold" pitchFamily="34" charset="-122"/>
                <a:cs typeface="Proxima Nova Semibold" pitchFamily="34" charset="-120"/>
              </a:rPr>
              <a:t>another use of the same platform</a:t>
            </a:r>
            <a:endParaRPr lang="en-US" sz="4500" dirty="0"/>
          </a:p>
        </p:txBody>
      </p:sp>
      <p:sp>
        <p:nvSpPr>
          <p:cNvPr id="6" name="Text 4"/>
          <p:cNvSpPr/>
          <p:nvPr/>
        </p:nvSpPr>
        <p:spPr>
          <a:xfrm>
            <a:off x="1179576" y="3584448"/>
            <a:ext cx="21762720" cy="548640"/>
          </a:xfrm>
          <a:prstGeom prst="rect">
            <a:avLst/>
          </a:prstGeom>
          <a:noFill/>
          <a:ln/>
        </p:spPr>
        <p:txBody>
          <a:bodyPr wrap="square" rtlCol="0" anchor="t"/>
          <a:lstStyle/>
          <a:p>
            <a:pPr indent="0" marL="0">
              <a:buNone/>
            </a:pPr>
            <a:r>
              <a:rPr lang="en-US" sz="2600" dirty="0">
                <a:solidFill>
                  <a:srgbClr val="3B3838"/>
                </a:solidFill>
                <a:latin typeface="Proxima Nova Semibold" pitchFamily="34" charset="0"/>
                <a:ea typeface="Proxima Nova Semibold" pitchFamily="34" charset="-122"/>
                <a:cs typeface="Proxima Nova Semibold" pitchFamily="34" charset="-120"/>
              </a:rPr>
              <a:t>Because the engine, the shapes and the registry are shared, the next three systems are configurations — not new silos.</a:t>
            </a:r>
            <a:endParaRPr lang="en-US" sz="2600" dirty="0"/>
          </a:p>
        </p:txBody>
      </p:sp>
      <p:sp>
        <p:nvSpPr>
          <p:cNvPr id="7" name="Shape 5"/>
          <p:cNvSpPr/>
          <p:nvPr/>
        </p:nvSpPr>
        <p:spPr>
          <a:xfrm>
            <a:off x="1499616" y="4572000"/>
            <a:ext cx="6885432" cy="4937760"/>
          </a:xfrm>
          <a:prstGeom prst="roundRect">
            <a:avLst>
              <a:gd name="adj" fmla="val 3333"/>
            </a:avLst>
          </a:prstGeom>
          <a:solidFill>
            <a:srgbClr val="F5F5F5"/>
          </a:solidFill>
          <a:ln w="12700">
            <a:solidFill>
              <a:srgbClr val="F5F5F5"/>
            </a:solidFill>
            <a:prstDash val="solid"/>
          </a:ln>
        </p:spPr>
      </p:sp>
      <p:sp>
        <p:nvSpPr>
          <p:cNvPr id="8" name="Shape 6"/>
          <p:cNvSpPr/>
          <p:nvPr/>
        </p:nvSpPr>
        <p:spPr>
          <a:xfrm>
            <a:off x="1956816" y="5029200"/>
            <a:ext cx="1463040" cy="73152"/>
          </a:xfrm>
          <a:prstGeom prst="rect">
            <a:avLst/>
          </a:prstGeom>
          <a:solidFill>
            <a:srgbClr val="0093D0"/>
          </a:solidFill>
          <a:ln w="12700">
            <a:solidFill>
              <a:srgbClr val="0093D0"/>
            </a:solidFill>
            <a:prstDash val="solid"/>
          </a:ln>
        </p:spPr>
      </p:sp>
      <p:sp>
        <p:nvSpPr>
          <p:cNvPr id="9" name="Text 7"/>
          <p:cNvSpPr/>
          <p:nvPr/>
        </p:nvSpPr>
        <p:spPr>
          <a:xfrm>
            <a:off x="1956816" y="5349240"/>
            <a:ext cx="5971032" cy="548640"/>
          </a:xfrm>
          <a:prstGeom prst="rect">
            <a:avLst/>
          </a:prstGeom>
          <a:noFill/>
          <a:ln/>
        </p:spPr>
        <p:txBody>
          <a:bodyPr wrap="square" lIns="0" tIns="0" rIns="0" bIns="0" rtlCol="0" anchor="ctr"/>
          <a:lstStyle/>
          <a:p>
            <a:pPr indent="0" marL="0">
              <a:buNone/>
            </a:pPr>
            <a:r>
              <a:rPr lang="en-US" sz="2600" spc="150" kern="0" dirty="0">
                <a:solidFill>
                  <a:srgbClr val="3B3838"/>
                </a:solidFill>
                <a:latin typeface="Proxima Nova Semibold" pitchFamily="34" charset="0"/>
                <a:ea typeface="Proxima Nova Semibold" pitchFamily="34" charset="-122"/>
                <a:cs typeface="Proxima Nova Semibold" pitchFamily="34" charset="-120"/>
              </a:rPr>
              <a:t>LYNCH</a:t>
            </a:r>
            <a:endParaRPr lang="en-US" sz="2600" dirty="0"/>
          </a:p>
        </p:txBody>
      </p:sp>
      <p:sp>
        <p:nvSpPr>
          <p:cNvPr id="10" name="Text 8"/>
          <p:cNvSpPr/>
          <p:nvPr/>
        </p:nvSpPr>
        <p:spPr>
          <a:xfrm>
            <a:off x="1956816" y="5943600"/>
            <a:ext cx="5971032" cy="457200"/>
          </a:xfrm>
          <a:prstGeom prst="rect">
            <a:avLst/>
          </a:prstGeom>
          <a:noFill/>
          <a:ln/>
        </p:spPr>
        <p:txBody>
          <a:bodyPr wrap="square" lIns="0" tIns="0" rIns="0" bIns="0" rtlCol="0" anchor="ctr"/>
          <a:lstStyle/>
          <a:p>
            <a:pPr indent="0" marL="0">
              <a:buNone/>
            </a:pPr>
            <a:r>
              <a:rPr lang="en-US" sz="2200" dirty="0">
                <a:solidFill>
                  <a:srgbClr val="0093D0"/>
                </a:solidFill>
                <a:latin typeface="Proxima Nova Semibold" pitchFamily="34" charset="0"/>
                <a:ea typeface="Proxima Nova Semibold" pitchFamily="34" charset="-122"/>
                <a:cs typeface="Proxima Nova Semibold" pitchFamily="34" charset="-120"/>
              </a:rPr>
              <a:t>Portfolio analysis</a:t>
            </a:r>
            <a:endParaRPr lang="en-US" sz="2200" dirty="0"/>
          </a:p>
        </p:txBody>
      </p:sp>
      <p:sp>
        <p:nvSpPr>
          <p:cNvPr id="11" name="Text 9"/>
          <p:cNvSpPr/>
          <p:nvPr/>
        </p:nvSpPr>
        <p:spPr>
          <a:xfrm>
            <a:off x="1956816" y="6537960"/>
            <a:ext cx="5971032" cy="2743200"/>
          </a:xfrm>
          <a:prstGeom prst="rect">
            <a:avLst/>
          </a:prstGeom>
          <a:noFill/>
          <a:ln/>
        </p:spPr>
        <p:txBody>
          <a:bodyPr wrap="square" lIns="0" tIns="0" rIns="0" bIns="0" rtlCol="0" anchor="t"/>
          <a:lstStyle/>
          <a:p>
            <a:pPr indent="0" marL="0">
              <a:buNone/>
            </a:pPr>
            <a:r>
              <a:rPr lang="en-US" sz="1700" dirty="0">
                <a:solidFill>
                  <a:srgbClr val="3B3838"/>
                </a:solidFill>
                <a:latin typeface="Proxima Nova Light" pitchFamily="34" charset="0"/>
                <a:ea typeface="Proxima Nova Light" pitchFamily="34" charset="-122"/>
                <a:cs typeface="Proxima Nova Light" pitchFamily="34" charset="-120"/>
              </a:rPr>
              <a:t>Everything known about each portfolio company in one place: dossiers from the shelf alongside financials, KPIs and board materials, with reporting flowing in through the same intake pipeline.</a:t>
            </a:r>
            <a:endParaRPr lang="en-US" sz="1700" dirty="0"/>
          </a:p>
        </p:txBody>
      </p:sp>
      <p:sp>
        <p:nvSpPr>
          <p:cNvPr id="12" name="Shape 10"/>
          <p:cNvSpPr/>
          <p:nvPr/>
        </p:nvSpPr>
        <p:spPr>
          <a:xfrm>
            <a:off x="8750808" y="4572000"/>
            <a:ext cx="6885432" cy="4937760"/>
          </a:xfrm>
          <a:prstGeom prst="roundRect">
            <a:avLst>
              <a:gd name="adj" fmla="val 3333"/>
            </a:avLst>
          </a:prstGeom>
          <a:solidFill>
            <a:srgbClr val="F5F5F5"/>
          </a:solidFill>
          <a:ln w="12700">
            <a:solidFill>
              <a:srgbClr val="F5F5F5"/>
            </a:solidFill>
            <a:prstDash val="solid"/>
          </a:ln>
        </p:spPr>
      </p:sp>
      <p:sp>
        <p:nvSpPr>
          <p:cNvPr id="13" name="Shape 11"/>
          <p:cNvSpPr/>
          <p:nvPr/>
        </p:nvSpPr>
        <p:spPr>
          <a:xfrm>
            <a:off x="9208008" y="5029200"/>
            <a:ext cx="1463040" cy="73152"/>
          </a:xfrm>
          <a:prstGeom prst="rect">
            <a:avLst/>
          </a:prstGeom>
          <a:solidFill>
            <a:srgbClr val="0093D0"/>
          </a:solidFill>
          <a:ln w="12700">
            <a:solidFill>
              <a:srgbClr val="0093D0"/>
            </a:solidFill>
            <a:prstDash val="solid"/>
          </a:ln>
        </p:spPr>
      </p:sp>
      <p:sp>
        <p:nvSpPr>
          <p:cNvPr id="14" name="Text 12"/>
          <p:cNvSpPr/>
          <p:nvPr/>
        </p:nvSpPr>
        <p:spPr>
          <a:xfrm>
            <a:off x="9208008" y="5349240"/>
            <a:ext cx="5971032" cy="548640"/>
          </a:xfrm>
          <a:prstGeom prst="rect">
            <a:avLst/>
          </a:prstGeom>
          <a:noFill/>
          <a:ln/>
        </p:spPr>
        <p:txBody>
          <a:bodyPr wrap="square" lIns="0" tIns="0" rIns="0" bIns="0" rtlCol="0" anchor="ctr"/>
          <a:lstStyle/>
          <a:p>
            <a:pPr indent="0" marL="0">
              <a:buNone/>
            </a:pPr>
            <a:r>
              <a:rPr lang="en-US" sz="2600" spc="150" kern="0" dirty="0">
                <a:solidFill>
                  <a:srgbClr val="3B3838"/>
                </a:solidFill>
                <a:latin typeface="Proxima Nova Semibold" pitchFamily="34" charset="0"/>
                <a:ea typeface="Proxima Nova Semibold" pitchFamily="34" charset="-122"/>
                <a:cs typeface="Proxima Nova Semibold" pitchFamily="34" charset="-120"/>
              </a:rPr>
              <a:t>GRAHAM</a:t>
            </a:r>
            <a:endParaRPr lang="en-US" sz="2600" dirty="0"/>
          </a:p>
        </p:txBody>
      </p:sp>
      <p:sp>
        <p:nvSpPr>
          <p:cNvPr id="15" name="Text 13"/>
          <p:cNvSpPr/>
          <p:nvPr/>
        </p:nvSpPr>
        <p:spPr>
          <a:xfrm>
            <a:off x="9208008" y="5943600"/>
            <a:ext cx="5971032" cy="457200"/>
          </a:xfrm>
          <a:prstGeom prst="rect">
            <a:avLst/>
          </a:prstGeom>
          <a:noFill/>
          <a:ln/>
        </p:spPr>
        <p:txBody>
          <a:bodyPr wrap="square" lIns="0" tIns="0" rIns="0" bIns="0" rtlCol="0" anchor="ctr"/>
          <a:lstStyle/>
          <a:p>
            <a:pPr indent="0" marL="0">
              <a:buNone/>
            </a:pPr>
            <a:r>
              <a:rPr lang="en-US" sz="2200" dirty="0">
                <a:solidFill>
                  <a:srgbClr val="0093D0"/>
                </a:solidFill>
                <a:latin typeface="Proxima Nova Semibold" pitchFamily="34" charset="0"/>
                <a:ea typeface="Proxima Nova Semibold" pitchFamily="34" charset="-122"/>
                <a:cs typeface="Proxima Nova Semibold" pitchFamily="34" charset="-120"/>
              </a:rPr>
              <a:t>Diligence</a:t>
            </a:r>
            <a:endParaRPr lang="en-US" sz="2200" dirty="0"/>
          </a:p>
        </p:txBody>
      </p:sp>
      <p:sp>
        <p:nvSpPr>
          <p:cNvPr id="16" name="Text 14"/>
          <p:cNvSpPr/>
          <p:nvPr/>
        </p:nvSpPr>
        <p:spPr>
          <a:xfrm>
            <a:off x="9208008" y="6537960"/>
            <a:ext cx="5971032" cy="2743200"/>
          </a:xfrm>
          <a:prstGeom prst="rect">
            <a:avLst/>
          </a:prstGeom>
          <a:noFill/>
          <a:ln/>
        </p:spPr>
        <p:txBody>
          <a:bodyPr wrap="square" lIns="0" tIns="0" rIns="0" bIns="0" rtlCol="0" anchor="t"/>
          <a:lstStyle/>
          <a:p>
            <a:pPr indent="0" marL="0">
              <a:buNone/>
            </a:pPr>
            <a:r>
              <a:rPr lang="en-US" sz="1700" dirty="0">
                <a:solidFill>
                  <a:srgbClr val="3B3838"/>
                </a:solidFill>
                <a:latin typeface="Proxima Nova Light" pitchFamily="34" charset="0"/>
                <a:ea typeface="Proxima Nova Light" pitchFamily="34" charset="-122"/>
                <a:cs typeface="Proxima Nova Light" pitchFamily="34" charset="-120"/>
              </a:rPr>
              <a:t>A prospect's deck and data room in; an investment memo, scorecard and risk map out. The first use whose product is an investment document rather than a research one.</a:t>
            </a:r>
            <a:endParaRPr lang="en-US" sz="1700" dirty="0"/>
          </a:p>
        </p:txBody>
      </p:sp>
      <p:sp>
        <p:nvSpPr>
          <p:cNvPr id="17" name="Shape 15"/>
          <p:cNvSpPr/>
          <p:nvPr/>
        </p:nvSpPr>
        <p:spPr>
          <a:xfrm>
            <a:off x="16002000" y="4572000"/>
            <a:ext cx="6885432" cy="4937760"/>
          </a:xfrm>
          <a:prstGeom prst="roundRect">
            <a:avLst>
              <a:gd name="adj" fmla="val 3333"/>
            </a:avLst>
          </a:prstGeom>
          <a:solidFill>
            <a:srgbClr val="F5F5F5"/>
          </a:solidFill>
          <a:ln w="12700">
            <a:solidFill>
              <a:srgbClr val="F5F5F5"/>
            </a:solidFill>
            <a:prstDash val="solid"/>
          </a:ln>
        </p:spPr>
      </p:sp>
      <p:sp>
        <p:nvSpPr>
          <p:cNvPr id="18" name="Shape 16"/>
          <p:cNvSpPr/>
          <p:nvPr/>
        </p:nvSpPr>
        <p:spPr>
          <a:xfrm>
            <a:off x="16459200" y="5029200"/>
            <a:ext cx="1463040" cy="73152"/>
          </a:xfrm>
          <a:prstGeom prst="rect">
            <a:avLst/>
          </a:prstGeom>
          <a:solidFill>
            <a:srgbClr val="0093D0"/>
          </a:solidFill>
          <a:ln w="12700">
            <a:solidFill>
              <a:srgbClr val="0093D0"/>
            </a:solidFill>
            <a:prstDash val="solid"/>
          </a:ln>
        </p:spPr>
      </p:sp>
      <p:sp>
        <p:nvSpPr>
          <p:cNvPr id="19" name="Text 17"/>
          <p:cNvSpPr/>
          <p:nvPr/>
        </p:nvSpPr>
        <p:spPr>
          <a:xfrm>
            <a:off x="16459200" y="5349240"/>
            <a:ext cx="5971032" cy="548640"/>
          </a:xfrm>
          <a:prstGeom prst="rect">
            <a:avLst/>
          </a:prstGeom>
          <a:noFill/>
          <a:ln/>
        </p:spPr>
        <p:txBody>
          <a:bodyPr wrap="square" lIns="0" tIns="0" rIns="0" bIns="0" rtlCol="0" anchor="ctr"/>
          <a:lstStyle/>
          <a:p>
            <a:pPr indent="0" marL="0">
              <a:buNone/>
            </a:pPr>
            <a:r>
              <a:rPr lang="en-US" sz="2600" spc="150" kern="0" dirty="0">
                <a:solidFill>
                  <a:srgbClr val="3B3838"/>
                </a:solidFill>
                <a:latin typeface="Proxima Nova Semibold" pitchFamily="34" charset="0"/>
                <a:ea typeface="Proxima Nova Semibold" pitchFamily="34" charset="-122"/>
                <a:cs typeface="Proxima Nova Semibold" pitchFamily="34" charset="-120"/>
              </a:rPr>
              <a:t>DEWEY</a:t>
            </a:r>
            <a:endParaRPr lang="en-US" sz="2600" dirty="0"/>
          </a:p>
        </p:txBody>
      </p:sp>
      <p:sp>
        <p:nvSpPr>
          <p:cNvPr id="20" name="Text 18"/>
          <p:cNvSpPr/>
          <p:nvPr/>
        </p:nvSpPr>
        <p:spPr>
          <a:xfrm>
            <a:off x="16459200" y="5943600"/>
            <a:ext cx="5971032" cy="457200"/>
          </a:xfrm>
          <a:prstGeom prst="rect">
            <a:avLst/>
          </a:prstGeom>
          <a:noFill/>
          <a:ln/>
        </p:spPr>
        <p:txBody>
          <a:bodyPr wrap="square" lIns="0" tIns="0" rIns="0" bIns="0" rtlCol="0" anchor="ctr"/>
          <a:lstStyle/>
          <a:p>
            <a:pPr indent="0" marL="0">
              <a:buNone/>
            </a:pPr>
            <a:r>
              <a:rPr lang="en-US" sz="2200" dirty="0">
                <a:solidFill>
                  <a:srgbClr val="0093D0"/>
                </a:solidFill>
                <a:latin typeface="Proxima Nova Semibold" pitchFamily="34" charset="0"/>
                <a:ea typeface="Proxima Nova Semibold" pitchFamily="34" charset="-122"/>
                <a:cs typeface="Proxima Nova Semibold" pitchFamily="34" charset="-120"/>
              </a:rPr>
              <a:t>Document intelligence</a:t>
            </a:r>
            <a:endParaRPr lang="en-US" sz="2200" dirty="0"/>
          </a:p>
        </p:txBody>
      </p:sp>
      <p:sp>
        <p:nvSpPr>
          <p:cNvPr id="21" name="Text 19"/>
          <p:cNvSpPr/>
          <p:nvPr/>
        </p:nvSpPr>
        <p:spPr>
          <a:xfrm>
            <a:off x="16459200" y="6537960"/>
            <a:ext cx="5971032" cy="2743200"/>
          </a:xfrm>
          <a:prstGeom prst="rect">
            <a:avLst/>
          </a:prstGeom>
          <a:noFill/>
          <a:ln/>
        </p:spPr>
        <p:txBody>
          <a:bodyPr wrap="square" lIns="0" tIns="0" rIns="0" bIns="0" rtlCol="0" anchor="t"/>
          <a:lstStyle/>
          <a:p>
            <a:pPr indent="0" marL="0">
              <a:buNone/>
            </a:pPr>
            <a:r>
              <a:rPr lang="en-US" sz="1700" dirty="0">
                <a:solidFill>
                  <a:srgbClr val="3B3838"/>
                </a:solidFill>
                <a:latin typeface="Proxima Nova Light" pitchFamily="34" charset="0"/>
                <a:ea typeface="Proxima Nova Light" pitchFamily="34" charset="-122"/>
                <a:cs typeface="Proxima Nova Light" pitchFamily="34" charset="-120"/>
              </a:rPr>
              <a:t>One ingestion and one search across every document the firm has read — ours and the market's — so the application libraries become views over a single service.</a:t>
            </a:r>
            <a:endParaRPr lang="en-US" sz="1700" dirty="0"/>
          </a:p>
        </p:txBody>
      </p:sp>
      <p:sp>
        <p:nvSpPr>
          <p:cNvPr id="22" name="Shape 20"/>
          <p:cNvSpPr/>
          <p:nvPr/>
        </p:nvSpPr>
        <p:spPr>
          <a:xfrm>
            <a:off x="1179576" y="10195560"/>
            <a:ext cx="22027896" cy="1828800"/>
          </a:xfrm>
          <a:prstGeom prst="roundRect">
            <a:avLst>
              <a:gd name="adj" fmla="val 9000"/>
            </a:avLst>
          </a:prstGeom>
          <a:solidFill>
            <a:srgbClr val="194C85"/>
          </a:solidFill>
          <a:ln w="12700">
            <a:solidFill>
              <a:srgbClr val="194C85"/>
            </a:solidFill>
            <a:prstDash val="solid"/>
          </a:ln>
        </p:spPr>
      </p:sp>
      <p:sp>
        <p:nvSpPr>
          <p:cNvPr id="23" name="Text 21"/>
          <p:cNvSpPr/>
          <p:nvPr/>
        </p:nvSpPr>
        <p:spPr>
          <a:xfrm>
            <a:off x="1499616" y="10195560"/>
            <a:ext cx="21387816" cy="1828800"/>
          </a:xfrm>
          <a:prstGeom prst="rect">
            <a:avLst/>
          </a:prstGeom>
          <a:noFill/>
          <a:ln/>
        </p:spPr>
        <p:txBody>
          <a:bodyPr wrap="square" rtlCol="0" anchor="ctr"/>
          <a:lstStyle/>
          <a:p>
            <a:pPr indent="0" marL="0">
              <a:buNone/>
            </a:pPr>
            <a:r>
              <a:rPr lang="en-US" sz="2400" dirty="0">
                <a:solidFill>
                  <a:srgbClr val="FFFFFF"/>
                </a:solidFill>
                <a:latin typeface="Proxima Nova Semibold" pitchFamily="34" charset="0"/>
                <a:ea typeface="Proxima Nova Semibold" pitchFamily="34" charset="-122"/>
                <a:cs typeface="Proxima Nova Semibold" pitchFamily="34" charset="-120"/>
              </a:rPr>
              <a:t>Where this ends up:  </a:t>
            </a:r>
            <a:pPr indent="0" marL="0">
              <a:buNone/>
            </a:pPr>
            <a:r>
              <a:rPr lang="en-US" sz="2400" dirty="0">
                <a:solidFill>
                  <a:srgbClr val="B8D8EE"/>
                </a:solidFill>
                <a:latin typeface="Proxima Nova Light" pitchFamily="34" charset="0"/>
                <a:ea typeface="Proxima Nova Light" pitchFamily="34" charset="-122"/>
                <a:cs typeface="Proxima Nova Light" pitchFamily="34" charset="-120"/>
              </a:rPr>
              <a:t>what the firm reads, hears and decides accumulates in one place, attached to the right company and the right person, and is there the next time it matters — instead of being re-researched.</a:t>
            </a:r>
            <a:endParaRPr lang="en-US" sz="2400" dirty="0"/>
          </a:p>
        </p:txBody>
      </p:sp>
      <p:sp>
        <p:nvSpPr>
          <p:cNvPr id="24" name="Text 22"/>
          <p:cNvSpPr/>
          <p:nvPr/>
        </p:nvSpPr>
        <p:spPr>
          <a:xfrm>
            <a:off x="1179576" y="13075920"/>
            <a:ext cx="21762720" cy="365760"/>
          </a:xfrm>
          <a:prstGeom prst="rect">
            <a:avLst/>
          </a:prstGeom>
          <a:noFill/>
          <a:ln/>
        </p:spPr>
        <p:txBody>
          <a:bodyPr wrap="square" rtlCol="0" anchor="ctr"/>
          <a:lstStyle/>
          <a:p>
            <a:pPr indent="0" marL="0">
              <a:buNone/>
            </a:pPr>
            <a:r>
              <a:rPr lang="en-US" sz="1300" dirty="0">
                <a:solidFill>
                  <a:srgbClr val="5E5E5E"/>
                </a:solidFill>
                <a:latin typeface="Proxima Nova Light" pitchFamily="34" charset="0"/>
                <a:ea typeface="Proxima Nova Light" pitchFamily="34" charset="-122"/>
                <a:cs typeface="Proxima Nova Light" pitchFamily="34" charset="-120"/>
              </a:rPr>
              <a:t>Confidentiality controls are a prerequisite for portfolio and diligence material and are specified ahead of those builds.</a:t>
            </a:r>
            <a:endParaRPr lang="en-US" sz="1300" dirty="0"/>
          </a:p>
        </p:txBody>
      </p:sp>
      <p:sp>
        <p:nvSpPr>
          <p:cNvPr id="25" name="Text 23"/>
          <p:cNvSpPr/>
          <p:nvPr/>
        </p:nvSpPr>
        <p:spPr>
          <a:xfrm>
            <a:off x="23042880" y="13094208"/>
            <a:ext cx="914400" cy="320040"/>
          </a:xfrm>
          <a:prstGeom prst="rect">
            <a:avLst/>
          </a:prstGeom>
          <a:noFill/>
          <a:ln/>
        </p:spPr>
        <p:txBody>
          <a:bodyPr wrap="square" rtlCol="0" anchor="ctr"/>
          <a:lstStyle/>
          <a:p>
            <a:pPr algn="r" indent="0" marL="0">
              <a:buNone/>
            </a:pPr>
            <a:r>
              <a:rPr lang="en-US" sz="1300" dirty="0">
                <a:solidFill>
                  <a:srgbClr val="5E5E5E"/>
                </a:solidFill>
                <a:latin typeface="Proxima Nova Light" pitchFamily="34" charset="0"/>
                <a:ea typeface="Proxima Nova Light" pitchFamily="34" charset="-122"/>
                <a:cs typeface="Proxima Nova Light" pitchFamily="34" charset="-120"/>
              </a:rPr>
              <a:t>5</a:t>
            </a:r>
            <a:endParaRPr lang="en-US" sz="13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5</Slides>
  <Notes>5</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Arial</vt:lpstr>
      <vt:lpstr>Calibri</vt:lpstr>
      <vt:lpstr>Office Theme</vt:lpstr>
      <vt:lpstr>Slide 1</vt:lpstr>
      <vt:lpstr>Slide 2</vt:lpstr>
      <vt:lpstr>Slide 3</vt:lpstr>
      <vt:lpstr>Slide 4</vt:lpstr>
      <vt:lpstr>Slide 5</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2026-08-03T18:31:24Z</dcterms:created>
  <dcterms:modified xsi:type="dcterms:W3CDTF">2026-08-03T18:31:24Z</dcterms:modified>
</cp:coreProperties>
</file>